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6"/>
  </p:notesMasterIdLst>
  <p:handoutMasterIdLst>
    <p:handoutMasterId r:id="rId74"/>
  </p:handoutMasterIdLst>
  <p:sldIdLst>
    <p:sldId id="256" r:id="rId4"/>
    <p:sldId id="279" r:id="rId5"/>
    <p:sldId id="759" r:id="rId7"/>
    <p:sldId id="760" r:id="rId8"/>
    <p:sldId id="781" r:id="rId9"/>
    <p:sldId id="919" r:id="rId10"/>
    <p:sldId id="920" r:id="rId11"/>
    <p:sldId id="921" r:id="rId12"/>
    <p:sldId id="922" r:id="rId13"/>
    <p:sldId id="923" r:id="rId14"/>
    <p:sldId id="924" r:id="rId15"/>
    <p:sldId id="925" r:id="rId16"/>
    <p:sldId id="926" r:id="rId17"/>
    <p:sldId id="927" r:id="rId18"/>
    <p:sldId id="928" r:id="rId19"/>
    <p:sldId id="929" r:id="rId20"/>
    <p:sldId id="930" r:id="rId21"/>
    <p:sldId id="931" r:id="rId22"/>
    <p:sldId id="932" r:id="rId23"/>
    <p:sldId id="933" r:id="rId24"/>
    <p:sldId id="934" r:id="rId25"/>
    <p:sldId id="935" r:id="rId26"/>
    <p:sldId id="936" r:id="rId27"/>
    <p:sldId id="937" r:id="rId28"/>
    <p:sldId id="938" r:id="rId29"/>
    <p:sldId id="939" r:id="rId30"/>
    <p:sldId id="940" r:id="rId31"/>
    <p:sldId id="941" r:id="rId32"/>
    <p:sldId id="942" r:id="rId33"/>
    <p:sldId id="943" r:id="rId34"/>
    <p:sldId id="944" r:id="rId35"/>
    <p:sldId id="945" r:id="rId36"/>
    <p:sldId id="946" r:id="rId37"/>
    <p:sldId id="948" r:id="rId38"/>
    <p:sldId id="949" r:id="rId39"/>
    <p:sldId id="950" r:id="rId40"/>
    <p:sldId id="951" r:id="rId41"/>
    <p:sldId id="952" r:id="rId42"/>
    <p:sldId id="953" r:id="rId43"/>
    <p:sldId id="954" r:id="rId44"/>
    <p:sldId id="956" r:id="rId45"/>
    <p:sldId id="955" r:id="rId46"/>
    <p:sldId id="957" r:id="rId47"/>
    <p:sldId id="958" r:id="rId48"/>
    <p:sldId id="959" r:id="rId49"/>
    <p:sldId id="960" r:id="rId50"/>
    <p:sldId id="961" r:id="rId51"/>
    <p:sldId id="962" r:id="rId52"/>
    <p:sldId id="963" r:id="rId53"/>
    <p:sldId id="964" r:id="rId54"/>
    <p:sldId id="966" r:id="rId55"/>
    <p:sldId id="965" r:id="rId56"/>
    <p:sldId id="967" r:id="rId57"/>
    <p:sldId id="968" r:id="rId58"/>
    <p:sldId id="916" r:id="rId59"/>
    <p:sldId id="969" r:id="rId60"/>
    <p:sldId id="971" r:id="rId61"/>
    <p:sldId id="970" r:id="rId62"/>
    <p:sldId id="972" r:id="rId63"/>
    <p:sldId id="973" r:id="rId64"/>
    <p:sldId id="974" r:id="rId65"/>
    <p:sldId id="975" r:id="rId66"/>
    <p:sldId id="976" r:id="rId67"/>
    <p:sldId id="977" r:id="rId68"/>
    <p:sldId id="978" r:id="rId69"/>
    <p:sldId id="979" r:id="rId70"/>
    <p:sldId id="980" r:id="rId71"/>
    <p:sldId id="981" r:id="rId72"/>
    <p:sldId id="270" r:id="rId73"/>
  </p:sldIdLst>
  <p:sldSz cx="12192000" cy="6858000"/>
  <p:notesSz cx="7103745" cy="10234295"/>
  <p:embeddedFontLst>
    <p:embeddedFont>
      <p:font typeface="黑体" panose="02010609060101010101" charset="-122"/>
      <p:regular r:id="rId79"/>
    </p:embeddedFont>
    <p:embeddedFont>
      <p:font typeface="微软雅黑" panose="020B0503020204020204" charset="-122"/>
      <p:regular r:id="rId80"/>
    </p:embeddedFont>
    <p:embeddedFont>
      <p:font typeface="Segoe UI" panose="020B0502040204020203" pitchFamily="34" charset="0"/>
      <p:regular r:id="rId81"/>
      <p:bold r:id="rId82"/>
      <p:italic r:id="rId83"/>
      <p:boldItalic r:id="rId84"/>
    </p:embeddedFont>
    <p:embeddedFont>
      <p:font typeface="隶书" panose="02010509060101010101" pitchFamily="49" charset="-122"/>
      <p:regular r:id="rId85"/>
    </p:embeddedFont>
    <p:embeddedFont>
      <p:font typeface="华文行楷" panose="02010800040101010101" pitchFamily="2" charset="-122"/>
      <p:regular r:id="rId8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20" y="390"/>
      </p:cViewPr>
      <p:guideLst>
        <p:guide orient="horz" pos="21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6" Type="http://schemas.openxmlformats.org/officeDocument/2006/relationships/font" Target="fonts/font8.fntdata"/><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4.xml"/><Relationship Id="rId79" Type="http://schemas.openxmlformats.org/officeDocument/2006/relationships/font" Target="fonts/font1.fntdata"/><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0.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4.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6.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8.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0.xml"/><Relationship Id="rId1" Type="http://schemas.openxmlformats.org/officeDocument/2006/relationships/tags" Target="../tags/tag3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2.xml"/><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4.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15.xml"/><Relationship Id="rId7" Type="http://schemas.openxmlformats.org/officeDocument/2006/relationships/image" Target="../media/image15.wmf"/><Relationship Id="rId6" Type="http://schemas.openxmlformats.org/officeDocument/2006/relationships/oleObject" Target="../embeddings/oleObject2.bin"/><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tags" Target="../tags/tag46.xml"/><Relationship Id="rId1" Type="http://schemas.openxmlformats.org/officeDocument/2006/relationships/tags" Target="../tags/tag4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8.xml"/><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6.png"/><Relationship Id="rId2" Type="http://schemas.openxmlformats.org/officeDocument/2006/relationships/tags" Target="../tags/tag50.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2.xml"/><Relationship Id="rId1" Type="http://schemas.openxmlformats.org/officeDocument/2006/relationships/tags" Target="../tags/tag5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4.xml"/><Relationship Id="rId1" Type="http://schemas.openxmlformats.org/officeDocument/2006/relationships/tags" Target="../tags/tag5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microsoft.com/office/2007/relationships/media" Target="file:///D:\&#35838;&#20214;&#26679;&#30424;\2011&#24180;5&#24180;&#19968;&#36143;&#21046;\&#20869;&#31185;&#25252;&#29702;&#23398;&#37197;&#22871;&#25945;&#26448;&#21450;&#20809;&#30424;&#20132;&#31295;\&#37197;&#22871;&#20809;&#30424;\9&#31070;&#32463;&#31995;&#32479;\&#25903;&#26550;&#26893;&#20837;.mpg" TargetMode="External"/><Relationship Id="rId3" Type="http://schemas.openxmlformats.org/officeDocument/2006/relationships/video" Target="file:///D:\&#35838;&#20214;&#26679;&#30424;\2011&#24180;5&#24180;&#19968;&#36143;&#21046;\&#20869;&#31185;&#25252;&#29702;&#23398;&#37197;&#22871;&#25945;&#26448;&#21450;&#20809;&#30424;&#20132;&#31295;\&#37197;&#22871;&#20809;&#30424;\9&#31070;&#32463;&#31995;&#32479;\&#25903;&#26550;&#26893;&#20837;.mpg" TargetMode="External"/><Relationship Id="rId2" Type="http://schemas.openxmlformats.org/officeDocument/2006/relationships/tags" Target="../tags/tag56.xml"/><Relationship Id="rId1" Type="http://schemas.openxmlformats.org/officeDocument/2006/relationships/tags" Target="../tags/tag5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0.wmf"/><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tags" Target="../tags/tag58.xml"/><Relationship Id="rId1" Type="http://schemas.openxmlformats.org/officeDocument/2006/relationships/tags" Target="../tags/tag57.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1.jpeg"/><Relationship Id="rId2" Type="http://schemas.openxmlformats.org/officeDocument/2006/relationships/tags" Target="../tags/tag60.xml"/><Relationship Id="rId1" Type="http://schemas.openxmlformats.org/officeDocument/2006/relationships/tags" Target="../tags/tag5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2.jpeg"/><Relationship Id="rId2" Type="http://schemas.openxmlformats.org/officeDocument/2006/relationships/tags" Target="../tags/tag62.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4.xml"/><Relationship Id="rId1" Type="http://schemas.openxmlformats.org/officeDocument/2006/relationships/tags" Target="../tags/tag6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6.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8.xml"/><Relationship Id="rId1" Type="http://schemas.openxmlformats.org/officeDocument/2006/relationships/tags" Target="../tags/tag6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0.xml"/><Relationship Id="rId1" Type="http://schemas.openxmlformats.org/officeDocument/2006/relationships/tags" Target="../tags/tag6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2.xml"/><Relationship Id="rId1" Type="http://schemas.openxmlformats.org/officeDocument/2006/relationships/tags" Target="../tags/tag7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4.xml"/><Relationship Id="rId1" Type="http://schemas.openxmlformats.org/officeDocument/2006/relationships/tags" Target="../tags/tag7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6.xml"/><Relationship Id="rId1" Type="http://schemas.openxmlformats.org/officeDocument/2006/relationships/tags" Target="../tags/tag75.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tags" Target="../tags/tag78.xml"/><Relationship Id="rId1" Type="http://schemas.openxmlformats.org/officeDocument/2006/relationships/tags" Target="../tags/tag7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0.xml"/><Relationship Id="rId1" Type="http://schemas.openxmlformats.org/officeDocument/2006/relationships/tags" Target="../tags/tag7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2.xml"/><Relationship Id="rId1" Type="http://schemas.openxmlformats.org/officeDocument/2006/relationships/tags" Target="../tags/tag8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4.xml"/><Relationship Id="rId1" Type="http://schemas.openxmlformats.org/officeDocument/2006/relationships/tags" Target="../tags/tag8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6.xml"/><Relationship Id="rId1" Type="http://schemas.openxmlformats.org/officeDocument/2006/relationships/tags" Target="../tags/tag8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8.xml"/><Relationship Id="rId1" Type="http://schemas.openxmlformats.org/officeDocument/2006/relationships/tags" Target="../tags/tag8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90.xml"/><Relationship Id="rId1" Type="http://schemas.openxmlformats.org/officeDocument/2006/relationships/tags" Target="../tags/tag89.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92.xml"/><Relationship Id="rId1" Type="http://schemas.openxmlformats.org/officeDocument/2006/relationships/tags" Target="../tags/tag9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94.xml"/><Relationship Id="rId1" Type="http://schemas.openxmlformats.org/officeDocument/2006/relationships/tags" Target="../tags/tag9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96.xml"/><Relationship Id="rId1" Type="http://schemas.openxmlformats.org/officeDocument/2006/relationships/tags" Target="../tags/tag95.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tags" Target="../tags/tag98.xml"/><Relationship Id="rId1" Type="http://schemas.openxmlformats.org/officeDocument/2006/relationships/tags" Target="../tags/tag9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0.xml"/><Relationship Id="rId1" Type="http://schemas.openxmlformats.org/officeDocument/2006/relationships/tags" Target="../tags/tag9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2.xml"/><Relationship Id="rId1" Type="http://schemas.openxmlformats.org/officeDocument/2006/relationships/tags" Target="../tags/tag10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4.xml"/><Relationship Id="rId1" Type="http://schemas.openxmlformats.org/officeDocument/2006/relationships/tags" Target="../tags/tag10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5.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tags" Target="../tags/tag106.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8.xml"/><Relationship Id="rId1" Type="http://schemas.openxmlformats.org/officeDocument/2006/relationships/tags" Target="../tags/tag107.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0.xml"/><Relationship Id="rId1" Type="http://schemas.openxmlformats.org/officeDocument/2006/relationships/tags" Target="../tags/tag109.xml"/></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10.wmf"/><Relationship Id="rId3" Type="http://schemas.openxmlformats.org/officeDocument/2006/relationships/oleObject" Target="../embeddings/oleObject1.bin"/><Relationship Id="rId2" Type="http://schemas.openxmlformats.org/officeDocument/2006/relationships/tags" Target="../tags/tag8.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2.xml"/><Relationship Id="rId1" Type="http://schemas.openxmlformats.org/officeDocument/2006/relationships/tags" Target="../tags/tag11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4.xml"/><Relationship Id="rId1" Type="http://schemas.openxmlformats.org/officeDocument/2006/relationships/tags" Target="../tags/tag11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6.xml"/><Relationship Id="rId1" Type="http://schemas.openxmlformats.org/officeDocument/2006/relationships/tags" Target="../tags/tag115.xml"/></Relationships>
</file>

<file path=ppt/slides/_rels/slide6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image" Target="../media/image29.png"/><Relationship Id="rId3" Type="http://schemas.openxmlformats.org/officeDocument/2006/relationships/oleObject" Target="../embeddings/oleObject3.bin"/><Relationship Id="rId2" Type="http://schemas.openxmlformats.org/officeDocument/2006/relationships/tags" Target="../tags/tag118.xml"/><Relationship Id="rId1" Type="http://schemas.openxmlformats.org/officeDocument/2006/relationships/tags" Target="../tags/tag11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0.xml"/><Relationship Id="rId1" Type="http://schemas.openxmlformats.org/officeDocument/2006/relationships/tags" Target="../tags/tag11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2.xml"/><Relationship Id="rId1" Type="http://schemas.openxmlformats.org/officeDocument/2006/relationships/tags" Target="../tags/tag12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4.xml"/><Relationship Id="rId1" Type="http://schemas.openxmlformats.org/officeDocument/2006/relationships/tags" Target="../tags/tag12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6.xml"/><Relationship Id="rId1" Type="http://schemas.openxmlformats.org/officeDocument/2006/relationships/tags" Target="../tags/tag12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8.xml"/><Relationship Id="rId1" Type="http://schemas.openxmlformats.org/officeDocument/2006/relationships/tags" Target="../tags/tag12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494640"/>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临床医学概论</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4233705"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（三）脑卒中危险因素</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 </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5" name="文本占位符 230415"/>
          <p:cNvSpPr txBox="1">
            <a:spLocks noChangeArrowheads="1"/>
          </p:cNvSpPr>
          <p:nvPr/>
        </p:nvSpPr>
        <p:spPr>
          <a:xfrm>
            <a:off x="1304139" y="2503998"/>
            <a:ext cx="9583722"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通过流行病学调查发现，许多因素与脑卒中的发生及发展有着密切的关联。一类是无法干预的因素，如高龄、性别、气候、种族和脑卒中家族史等</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另一类是可以干预的，如高血压、心脏病、糖尿病和短暂性脑缺血发作等，其中高血压是脑血管病发病的最重要的因素。</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4390864"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（四）</a:t>
            </a:r>
            <a:r>
              <a:rPr lang="zh-CN" altLang="en-US" sz="2800" b="1" spc="388" dirty="0">
                <a:ln w="3175">
                  <a:noFill/>
                  <a:prstDash val="dash"/>
                </a:ln>
                <a:solidFill>
                  <a:prstClr val="white"/>
                </a:solidFill>
                <a:latin typeface="微软雅黑" panose="020B0503020204020204" charset="-122"/>
                <a:ea typeface="微软雅黑" panose="020B0503020204020204" charset="-122"/>
              </a:rPr>
              <a:t>脑血管病的预防 </a:t>
            </a:r>
            <a:endParaRPr lang="zh-CN" altLang="en-US" sz="2800" b="1" spc="388" dirty="0">
              <a:ln w="3175">
                <a:noFill/>
                <a:prstDash val="dash"/>
              </a:ln>
              <a:solidFill>
                <a:prstClr val="white"/>
              </a:solidFill>
              <a:latin typeface="微软雅黑" panose="020B0503020204020204" charset="-122"/>
              <a:ea typeface="微软雅黑" panose="020B0503020204020204" charset="-122"/>
            </a:endParaRPr>
          </a:p>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 </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5" name="文本占位符 230415"/>
          <p:cNvSpPr txBox="1">
            <a:spLocks noChangeArrowheads="1"/>
          </p:cNvSpPr>
          <p:nvPr/>
        </p:nvSpPr>
        <p:spPr>
          <a:xfrm>
            <a:off x="1304139" y="2386552"/>
            <a:ext cx="9583722"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1</a:t>
            </a:r>
            <a:r>
              <a:rPr lang="zh-CN" altLang="en-US" sz="1800" dirty="0">
                <a:solidFill>
                  <a:prstClr val="black"/>
                </a:solidFill>
                <a:latin typeface="微软雅黑" panose="020B0503020204020204" charset="-122"/>
                <a:ea typeface="微软雅黑" panose="020B0503020204020204" charset="-122"/>
                <a:cs typeface="+mn-cs"/>
              </a:rPr>
              <a:t>．一级预防  为发病前的预防，对存在可干预的危险因素的高危人群进行干预，可有效地降低脑卒中的发生率。 </a:t>
            </a:r>
            <a:endParaRPr lang="zh-CN" altLang="en-US" sz="1800" dirty="0">
              <a:solidFill>
                <a:prstClr val="black"/>
              </a:solidFill>
              <a:latin typeface="微软雅黑" panose="020B0503020204020204" charset="-122"/>
              <a:ea typeface="微软雅黑" panose="020B0503020204020204" charset="-122"/>
              <a:cs typeface="+mn-cs"/>
            </a:endParaRPr>
          </a:p>
          <a:p>
            <a:pPr marL="0" indent="0" eaLnBrk="1" hangingPunct="1">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2</a:t>
            </a:r>
            <a:r>
              <a:rPr lang="zh-CN" altLang="en-US" sz="1800" dirty="0">
                <a:solidFill>
                  <a:prstClr val="black"/>
                </a:solidFill>
                <a:latin typeface="微软雅黑" panose="020B0503020204020204" charset="-122"/>
                <a:ea typeface="微软雅黑" panose="020B0503020204020204" charset="-122"/>
                <a:cs typeface="+mn-cs"/>
              </a:rPr>
              <a:t>．二级预防  对短暂性脑缺血发作宜早期诊断，早期治疗，纠正可干预的危险因素，防止发展成为完全性卒中。 </a:t>
            </a:r>
            <a:endParaRPr lang="zh-CN" altLang="en-US" sz="1800" dirty="0">
              <a:solidFill>
                <a:prstClr val="black"/>
              </a:solidFill>
              <a:latin typeface="微软雅黑" panose="020B0503020204020204" charset="-122"/>
              <a:ea typeface="微软雅黑" panose="020B0503020204020204" charset="-122"/>
              <a:cs typeface="+mn-cs"/>
            </a:endParaRPr>
          </a:p>
          <a:p>
            <a:pPr marL="0" indent="0" eaLnBrk="1" hangingPunct="1">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3</a:t>
            </a:r>
            <a:r>
              <a:rPr lang="zh-CN" altLang="en-US" sz="1800" dirty="0">
                <a:solidFill>
                  <a:prstClr val="black"/>
                </a:solidFill>
                <a:latin typeface="微软雅黑" panose="020B0503020204020204" charset="-122"/>
                <a:ea typeface="微软雅黑" panose="020B0503020204020204" charset="-122"/>
                <a:cs typeface="+mn-cs"/>
              </a:rPr>
              <a:t>．三级预防  脑卒中发生后积极治疗，防治并发症，减少致残，提高脑卒中病人的生活质量，预防复发。 </a:t>
            </a:r>
            <a:endParaRPr lang="zh-CN" altLang="en-US" sz="1800" dirty="0">
              <a:solidFill>
                <a:prstClr val="black"/>
              </a:solidFill>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3370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a:ln w="3175">
                  <a:noFill/>
                  <a:prstDash val="dash"/>
                </a:ln>
                <a:solidFill>
                  <a:schemeClr val="bg1"/>
                </a:solidFill>
                <a:latin typeface="微软雅黑" panose="020B0503020204020204" charset="-122"/>
                <a:ea typeface="微软雅黑" panose="020B0503020204020204" charset="-122"/>
              </a:rPr>
              <a:t>短暂性脑缺血发作</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711854" y="251250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zh-CN" altLang="en-US" sz="1800" dirty="0">
                <a:latin typeface="微软雅黑" panose="020B0503020204020204" charset="-122"/>
                <a:ea typeface="微软雅黑" panose="020B0503020204020204" charset="-122"/>
                <a:cs typeface="+mn-cs"/>
              </a:rPr>
              <a:t>       短暂性脑缺血发作</a:t>
            </a:r>
            <a:r>
              <a:rPr lang="en-US" altLang="zh-CN" sz="1800" dirty="0">
                <a:latin typeface="微软雅黑" panose="020B0503020204020204" charset="-122"/>
                <a:ea typeface="微软雅黑" panose="020B0503020204020204" charset="-122"/>
                <a:cs typeface="+mn-cs"/>
              </a:rPr>
              <a:t>(transient  ischemic </a:t>
            </a:r>
            <a:r>
              <a:rPr lang="en-US" altLang="zh-CN" sz="1800" dirty="0" err="1">
                <a:latin typeface="微软雅黑" panose="020B0503020204020204" charset="-122"/>
                <a:ea typeface="微软雅黑" panose="020B0503020204020204" charset="-122"/>
                <a:cs typeface="+mn-cs"/>
              </a:rPr>
              <a:t>attack,TIA</a:t>
            </a:r>
            <a:r>
              <a:rPr lang="en-US" altLang="zh-CN" sz="1800" dirty="0">
                <a:latin typeface="微软雅黑" panose="020B0503020204020204" charset="-122"/>
                <a:ea typeface="微软雅黑" panose="020B0503020204020204" charset="-122"/>
                <a:cs typeface="+mn-cs"/>
              </a:rPr>
              <a:t>) </a:t>
            </a:r>
            <a:r>
              <a:rPr lang="zh-CN" altLang="en-US" sz="1800" dirty="0">
                <a:latin typeface="微软雅黑" panose="020B0503020204020204" charset="-122"/>
                <a:ea typeface="微软雅黑" panose="020B0503020204020204" charset="-122"/>
                <a:cs typeface="+mn-cs"/>
              </a:rPr>
              <a:t>是指发生于颈动脉系统或椎</a:t>
            </a:r>
            <a:r>
              <a:rPr lang="en-US" altLang="zh-CN" sz="1800" dirty="0">
                <a:latin typeface="微软雅黑" panose="020B0503020204020204" charset="-122"/>
                <a:ea typeface="微软雅黑" panose="020B0503020204020204" charset="-122"/>
                <a:cs typeface="+mn-cs"/>
              </a:rPr>
              <a:t>- </a:t>
            </a:r>
            <a:r>
              <a:rPr lang="zh-CN" altLang="en-US" sz="1800" dirty="0">
                <a:latin typeface="微软雅黑" panose="020B0503020204020204" charset="-122"/>
                <a:ea typeface="微软雅黑" panose="020B0503020204020204" charset="-122"/>
                <a:cs typeface="+mn-cs"/>
              </a:rPr>
              <a:t>基底动脉系统，历时短暂并反复发作的局灶性脑缺血所引起的局限性脑功能障碍。症状 发生迅速，通常持续数分钟至数小时，</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小时内完全缓解，不留任何神经功能缺损，无 后遗症。本病好发于</a:t>
            </a:r>
            <a:r>
              <a:rPr lang="en-US" altLang="zh-CN" sz="1800" dirty="0">
                <a:latin typeface="微软雅黑" panose="020B0503020204020204" charset="-122"/>
                <a:ea typeface="微软雅黑" panose="020B0503020204020204" charset="-122"/>
                <a:cs typeface="+mn-cs"/>
              </a:rPr>
              <a:t>34</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65</a:t>
            </a:r>
            <a:r>
              <a:rPr lang="zh-CN" altLang="en-US" sz="1800" dirty="0">
                <a:latin typeface="微软雅黑" panose="020B0503020204020204" charset="-122"/>
                <a:ea typeface="微软雅黑" panose="020B0503020204020204" charset="-122"/>
                <a:cs typeface="+mn-cs"/>
              </a:rPr>
              <a:t>岁，发病率随年龄增加而增加，男性多于女性。</a:t>
            </a: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3794482"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00000"/>
              </a:lnSpc>
              <a:spcBef>
                <a:spcPts val="1000"/>
              </a:spcBef>
              <a:buSzPct val="100000"/>
            </a:pPr>
            <a:r>
              <a:rPr lang="en-US" altLang="zh-CN" sz="2800" b="1" spc="388" dirty="0">
                <a:ln w="3175">
                  <a:noFill/>
                  <a:prstDash val="dash"/>
                </a:ln>
                <a:solidFill>
                  <a:prstClr val="white"/>
                </a:solidFill>
                <a:latin typeface="微软雅黑" panose="020B0503020204020204" charset="-122"/>
                <a:ea typeface="微软雅黑" panose="020B0503020204020204" charset="-122"/>
              </a:rPr>
              <a:t>(</a:t>
            </a:r>
            <a:r>
              <a:rPr lang="zh-CN" altLang="en-US" sz="2800" b="1" spc="388" dirty="0">
                <a:ln w="3175">
                  <a:noFill/>
                  <a:prstDash val="dash"/>
                </a:ln>
                <a:solidFill>
                  <a:prstClr val="white"/>
                </a:solidFill>
                <a:latin typeface="微软雅黑" panose="020B0503020204020204" charset="-122"/>
                <a:ea typeface="微软雅黑" panose="020B0503020204020204" charset="-122"/>
              </a:rPr>
              <a:t>一</a:t>
            </a:r>
            <a:r>
              <a:rPr lang="en-US" altLang="zh-CN" sz="2800" b="1" spc="388" dirty="0">
                <a:ln w="3175">
                  <a:noFill/>
                  <a:prstDash val="dash"/>
                </a:ln>
                <a:solidFill>
                  <a:prstClr val="white"/>
                </a:solidFill>
                <a:latin typeface="微软雅黑" panose="020B0503020204020204" charset="-122"/>
                <a:ea typeface="微软雅黑" panose="020B0503020204020204" charset="-122"/>
              </a:rPr>
              <a:t>)</a:t>
            </a:r>
            <a:r>
              <a:rPr lang="zh-CN" altLang="en-US" sz="2800" b="1" spc="388" dirty="0">
                <a:ln w="3175">
                  <a:noFill/>
                  <a:prstDash val="dash"/>
                </a:ln>
                <a:solidFill>
                  <a:prstClr val="white"/>
                </a:solidFill>
                <a:latin typeface="微软雅黑" panose="020B0503020204020204" charset="-122"/>
                <a:ea typeface="微软雅黑" panose="020B0503020204020204" charset="-122"/>
              </a:rPr>
              <a:t>病因及发病机制</a:t>
            </a:r>
            <a:endParaRPr lang="zh-CN" altLang="en-US" sz="2800" b="1" spc="388" dirty="0">
              <a:ln w="3175">
                <a:noFill/>
                <a:prstDash val="dash"/>
              </a:ln>
              <a:solidFill>
                <a:prstClr val="white"/>
              </a:solidFill>
              <a:latin typeface="微软雅黑" panose="020B0503020204020204" charset="-122"/>
              <a:ea typeface="微软雅黑" panose="020B0503020204020204" charset="-122"/>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2128648" y="1858160"/>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342900" indent="-342900" algn="just">
              <a:lnSpc>
                <a:spcPct val="150000"/>
              </a:lnSpc>
              <a:buAutoNum type="arabicPeriod"/>
            </a:pPr>
            <a:r>
              <a:rPr lang="zh-CN" altLang="en-US" sz="1800" dirty="0">
                <a:solidFill>
                  <a:prstClr val="black"/>
                </a:solidFill>
                <a:latin typeface="微软雅黑" panose="020B0503020204020204" charset="-122"/>
                <a:ea typeface="微软雅黑" panose="020B0503020204020204" charset="-122"/>
                <a:cs typeface="+mn-cs"/>
              </a:rPr>
              <a:t>脑动脉粥样硬化</a:t>
            </a:r>
            <a:endParaRPr lang="en-US" altLang="zh-CN" sz="1800" dirty="0">
              <a:solidFill>
                <a:prstClr val="black"/>
              </a:solidFill>
              <a:latin typeface="微软雅黑" panose="020B0503020204020204" charset="-122"/>
              <a:ea typeface="微软雅黑" panose="020B0503020204020204" charset="-122"/>
              <a:cs typeface="+mn-cs"/>
            </a:endParaRPr>
          </a:p>
          <a:p>
            <a:pPr marL="342900" indent="-342900" algn="just">
              <a:lnSpc>
                <a:spcPct val="150000"/>
              </a:lnSpc>
              <a:buAutoNum type="arabicPeriod"/>
            </a:pPr>
            <a:r>
              <a:rPr lang="zh-CN" altLang="en-US" sz="1800" dirty="0">
                <a:solidFill>
                  <a:prstClr val="black"/>
                </a:solidFill>
                <a:latin typeface="微软雅黑" panose="020B0503020204020204" charset="-122"/>
                <a:ea typeface="微软雅黑" panose="020B0503020204020204" charset="-122"/>
                <a:cs typeface="+mn-cs"/>
              </a:rPr>
              <a:t>微栓塞</a:t>
            </a:r>
            <a:endParaRPr lang="en-US" altLang="zh-CN" sz="1800" dirty="0">
              <a:solidFill>
                <a:prstClr val="black"/>
              </a:solidFill>
              <a:latin typeface="微软雅黑" panose="020B0503020204020204" charset="-122"/>
              <a:ea typeface="微软雅黑" panose="020B0503020204020204" charset="-122"/>
              <a:cs typeface="+mn-cs"/>
            </a:endParaRPr>
          </a:p>
          <a:p>
            <a:pPr marL="342900" indent="-342900" algn="just">
              <a:lnSpc>
                <a:spcPct val="150000"/>
              </a:lnSpc>
              <a:buAutoNum type="arabicPeriod"/>
            </a:pPr>
            <a:r>
              <a:rPr lang="zh-CN" altLang="en-US" sz="1800" dirty="0">
                <a:solidFill>
                  <a:prstClr val="black"/>
                </a:solidFill>
                <a:latin typeface="微软雅黑" panose="020B0503020204020204" charset="-122"/>
                <a:ea typeface="微软雅黑" panose="020B0503020204020204" charset="-122"/>
                <a:cs typeface="+mn-cs"/>
              </a:rPr>
              <a:t>心脏疾病</a:t>
            </a:r>
            <a:endParaRPr lang="en-US" altLang="zh-CN" sz="1800" dirty="0">
              <a:solidFill>
                <a:prstClr val="black"/>
              </a:solidFill>
              <a:latin typeface="微软雅黑" panose="020B0503020204020204" charset="-122"/>
              <a:ea typeface="微软雅黑" panose="020B0503020204020204" charset="-122"/>
              <a:cs typeface="+mn-cs"/>
            </a:endParaRPr>
          </a:p>
          <a:p>
            <a:pPr marL="342900" indent="-342900" algn="just">
              <a:lnSpc>
                <a:spcPct val="150000"/>
              </a:lnSpc>
              <a:buAutoNum type="arabicPeriod"/>
            </a:pPr>
            <a:r>
              <a:rPr lang="zh-CN" altLang="en-US" sz="1800" dirty="0">
                <a:solidFill>
                  <a:prstClr val="black"/>
                </a:solidFill>
                <a:latin typeface="微软雅黑" panose="020B0503020204020204" charset="-122"/>
                <a:ea typeface="微软雅黑" panose="020B0503020204020204" charset="-122"/>
                <a:cs typeface="+mn-cs"/>
              </a:rPr>
              <a:t>血流动力学改变</a:t>
            </a:r>
            <a:endParaRPr lang="en-US" altLang="zh-CN" sz="1800" dirty="0">
              <a:solidFill>
                <a:prstClr val="black"/>
              </a:solidFill>
              <a:latin typeface="微软雅黑" panose="020B0503020204020204" charset="-122"/>
              <a:ea typeface="微软雅黑" panose="020B0503020204020204" charset="-122"/>
              <a:cs typeface="+mn-cs"/>
            </a:endParaRPr>
          </a:p>
          <a:p>
            <a:pPr marL="342900" indent="-342900" algn="just">
              <a:lnSpc>
                <a:spcPct val="150000"/>
              </a:lnSpc>
              <a:buAutoNum type="arabicPeriod"/>
            </a:pPr>
            <a:r>
              <a:rPr lang="zh-CN" altLang="en-US" sz="1800" dirty="0">
                <a:solidFill>
                  <a:prstClr val="black"/>
                </a:solidFill>
                <a:latin typeface="微软雅黑" panose="020B0503020204020204" charset="-122"/>
                <a:ea typeface="微软雅黑" panose="020B0503020204020204" charset="-122"/>
                <a:cs typeface="+mn-cs"/>
              </a:rPr>
              <a:t>血液成分的改变</a:t>
            </a:r>
            <a:endParaRPr lang="zh-CN" altLang="en-US" sz="1800" dirty="0">
              <a:solidFill>
                <a:prstClr val="black"/>
              </a:solidFill>
              <a:latin typeface="微软雅黑" panose="020B0503020204020204" charset="-122"/>
              <a:ea typeface="微软雅黑" panose="020B0503020204020204" charset="-122"/>
              <a:cs typeface="+mn-cs"/>
            </a:endParaRPr>
          </a:p>
          <a:p>
            <a:pPr marL="0" indent="0" algn="just">
              <a:lnSpc>
                <a:spcPct val="150000"/>
              </a:lnSpc>
              <a:buNone/>
            </a:pPr>
            <a:endParaRPr lang="zh-CN" altLang="en-US" sz="1800" dirty="0">
              <a:solidFill>
                <a:srgbClr val="000000"/>
              </a:solidFill>
              <a:effectLst/>
              <a:latin typeface="Arial" panose="020B0604020202020204" pitchFamily="34" charset="0"/>
            </a:endParaRPr>
          </a:p>
          <a:p>
            <a:pPr marL="0" indent="0" algn="just">
              <a:lnSpc>
                <a:spcPct val="150000"/>
              </a:lnSpc>
              <a:buNone/>
            </a:pPr>
            <a:endParaRPr lang="zh-CN" altLang="en-US" sz="1800" dirty="0">
              <a:solidFill>
                <a:srgbClr val="000000"/>
              </a:solidFill>
              <a:effectLst/>
              <a:latin typeface="Arial" panose="020B0604020202020204" pitchFamily="34" charset="0"/>
            </a:endParaRPr>
          </a:p>
          <a:p>
            <a:pPr marL="0" indent="0" algn="just">
              <a:lnSpc>
                <a:spcPct val="150000"/>
              </a:lnSpc>
              <a:buNone/>
            </a:pPr>
            <a:endParaRPr lang="zh-CN" altLang="en-US" sz="1800" dirty="0">
              <a:solidFill>
                <a:srgbClr val="000000"/>
              </a:solidFill>
              <a:effectLst/>
              <a:latin typeface="Arial" panose="020B0604020202020204" pitchFamily="34" charset="0"/>
            </a:endParaRPr>
          </a:p>
          <a:p>
            <a:pPr marL="0" indent="0" algn="just">
              <a:lnSpc>
                <a:spcPct val="150000"/>
              </a:lnSpc>
              <a:buNone/>
            </a:pPr>
            <a:endParaRPr lang="zh-CN" altLang="en-US" sz="1800" dirty="0">
              <a:solidFill>
                <a:srgbClr val="000000"/>
              </a:solidFill>
              <a:effectLst/>
              <a:latin typeface="Arial" panose="020B0604020202020204" pitchFamily="34" charset="0"/>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567993"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二</a:t>
            </a: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临床表现</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809475" y="1866549"/>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sz="1800" dirty="0">
                <a:solidFill>
                  <a:prstClr val="black"/>
                </a:solidFill>
                <a:latin typeface="微软雅黑" panose="020B0503020204020204" charset="-122"/>
                <a:ea typeface="微软雅黑" panose="020B0503020204020204" charset="-122"/>
                <a:cs typeface="+mn-cs"/>
              </a:rPr>
              <a:t>       </a:t>
            </a:r>
            <a:endParaRPr lang="en-US" altLang="zh-CN" sz="1800" dirty="0">
              <a:solidFill>
                <a:prstClr val="black"/>
              </a:solidFill>
              <a:latin typeface="微软雅黑" panose="020B0503020204020204" charset="-122"/>
              <a:ea typeface="微软雅黑" panose="020B0503020204020204" charset="-122"/>
              <a:cs typeface="+mn-cs"/>
            </a:endParaRPr>
          </a:p>
          <a:p>
            <a:pPr marL="0" indent="0" eaLnBrk="1" hangingPunct="1">
              <a:lnSpc>
                <a:spcPct val="150000"/>
              </a:lnSpc>
              <a:buNone/>
            </a:pPr>
            <a:r>
              <a:rPr lang="en-US" altLang="zh-CN" sz="1800" b="1" dirty="0">
                <a:solidFill>
                  <a:srgbClr val="2E75B6"/>
                </a:solidFill>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．临床特点 </a:t>
            </a:r>
            <a:r>
              <a:rPr lang="zh-CN" altLang="en-US" sz="1800" dirty="0">
                <a:solidFill>
                  <a:prstClr val="black"/>
                </a:solidFill>
                <a:latin typeface="微软雅黑" panose="020B0503020204020204" charset="-122"/>
                <a:ea typeface="微软雅黑" panose="020B0503020204020204" charset="-122"/>
                <a:cs typeface="+mn-cs"/>
              </a:rPr>
              <a:t> </a:t>
            </a:r>
            <a:endParaRPr lang="zh-CN" altLang="en-US" sz="1800" dirty="0">
              <a:solidFill>
                <a:prstClr val="black"/>
              </a:solidFill>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①突发性：常突然起病；</a:t>
            </a:r>
            <a:endParaRPr lang="zh-CN" altLang="en-US" sz="1800" dirty="0">
              <a:solidFill>
                <a:prstClr val="black"/>
              </a:solidFill>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②短暂性：多持续数分钟或数十分钟，通常不超过</a:t>
            </a:r>
            <a:r>
              <a:rPr lang="en-US" altLang="zh-CN" sz="1800" dirty="0">
                <a:solidFill>
                  <a:prstClr val="black"/>
                </a:solidFill>
                <a:latin typeface="微软雅黑" panose="020B0503020204020204" charset="-122"/>
                <a:ea typeface="微软雅黑" panose="020B0503020204020204" charset="-122"/>
                <a:cs typeface="+mn-cs"/>
              </a:rPr>
              <a:t>1</a:t>
            </a:r>
            <a:r>
              <a:rPr lang="zh-CN" altLang="en-US" sz="1800" dirty="0">
                <a:solidFill>
                  <a:prstClr val="black"/>
                </a:solidFill>
                <a:latin typeface="微软雅黑" panose="020B0503020204020204" charset="-122"/>
                <a:ea typeface="微软雅黑" panose="020B0503020204020204" charset="-122"/>
                <a:cs typeface="+mn-cs"/>
              </a:rPr>
              <a:t>小时，最长不超过</a:t>
            </a:r>
            <a:r>
              <a:rPr lang="en-US" altLang="zh-CN" sz="1800" dirty="0">
                <a:solidFill>
                  <a:prstClr val="black"/>
                </a:solidFill>
                <a:latin typeface="微软雅黑" panose="020B0503020204020204" charset="-122"/>
                <a:ea typeface="微软雅黑" panose="020B0503020204020204" charset="-122"/>
                <a:cs typeface="+mn-cs"/>
              </a:rPr>
              <a:t>24</a:t>
            </a:r>
            <a:r>
              <a:rPr lang="zh-CN" altLang="en-US" sz="1800" dirty="0">
                <a:solidFill>
                  <a:prstClr val="black"/>
                </a:solidFill>
                <a:latin typeface="微软雅黑" panose="020B0503020204020204" charset="-122"/>
                <a:ea typeface="微软雅黑" panose="020B0503020204020204" charset="-122"/>
                <a:cs typeface="+mn-cs"/>
              </a:rPr>
              <a:t>小时。</a:t>
            </a:r>
            <a:endParaRPr lang="zh-CN" altLang="en-US" sz="1800" dirty="0">
              <a:solidFill>
                <a:prstClr val="black"/>
              </a:solidFill>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③可逆性：可完全恢复，不遗留神经功能缺损体征；</a:t>
            </a:r>
            <a:endParaRPr lang="zh-CN" altLang="en-US" sz="1800" dirty="0">
              <a:solidFill>
                <a:prstClr val="black"/>
              </a:solidFill>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④反复性：常反复发作，每次发作的症状相似。 </a:t>
            </a:r>
            <a:endParaRPr lang="zh-CN" altLang="en-US" sz="1800" dirty="0">
              <a:solidFill>
                <a:prstClr val="black"/>
              </a:solidFill>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567993"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二</a:t>
            </a: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临床表现</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809475" y="1866549"/>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sz="1800" dirty="0">
                <a:solidFill>
                  <a:prstClr val="black"/>
                </a:solidFill>
                <a:latin typeface="微软雅黑" panose="020B0503020204020204" charset="-122"/>
                <a:ea typeface="微软雅黑" panose="020B0503020204020204" charset="-122"/>
                <a:cs typeface="+mn-cs"/>
              </a:rPr>
              <a:t>       </a:t>
            </a:r>
            <a:endParaRPr lang="en-US" altLang="zh-CN" sz="1800" dirty="0">
              <a:solidFill>
                <a:prstClr val="black"/>
              </a:solidFill>
              <a:latin typeface="微软雅黑" panose="020B0503020204020204" charset="-122"/>
              <a:ea typeface="微软雅黑" panose="020B0503020204020204" charset="-122"/>
              <a:cs typeface="+mn-cs"/>
            </a:endParaRPr>
          </a:p>
          <a:p>
            <a:pPr indent="0">
              <a:lnSpc>
                <a:spcPct val="150000"/>
              </a:lnSpc>
              <a:buNone/>
            </a:pPr>
            <a:r>
              <a:rPr lang="en-US" altLang="zh-CN" sz="1800" b="1" dirty="0">
                <a:solidFill>
                  <a:srgbClr val="2E75B6"/>
                </a:solidFill>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．临床分型</a:t>
            </a:r>
            <a:endParaRPr lang="zh-CN" altLang="en-US" sz="1800" b="1" dirty="0">
              <a:solidFill>
                <a:srgbClr val="2E75B6"/>
              </a:solidFill>
              <a:latin typeface="微软雅黑" panose="020B0503020204020204" charset="-122"/>
              <a:ea typeface="微软雅黑" panose="020B0503020204020204" charset="-122"/>
              <a:cs typeface="+mn-cs"/>
            </a:endParaRPr>
          </a:p>
          <a:p>
            <a:pPr lvl="1" indent="0">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a:t>
            </a:r>
            <a:r>
              <a:rPr lang="en-US" altLang="zh-CN" sz="1800" dirty="0">
                <a:solidFill>
                  <a:prstClr val="black"/>
                </a:solidFill>
                <a:latin typeface="微软雅黑" panose="020B0503020204020204" charset="-122"/>
                <a:ea typeface="微软雅黑" panose="020B0503020204020204" charset="-122"/>
                <a:cs typeface="+mn-cs"/>
              </a:rPr>
              <a:t>1</a:t>
            </a:r>
            <a:r>
              <a:rPr lang="zh-CN" altLang="en-US" sz="1800" dirty="0">
                <a:solidFill>
                  <a:prstClr val="black"/>
                </a:solidFill>
                <a:latin typeface="微软雅黑" panose="020B0503020204020204" charset="-122"/>
                <a:ea typeface="微软雅黑" panose="020B0503020204020204" charset="-122"/>
                <a:cs typeface="+mn-cs"/>
              </a:rPr>
              <a:t>）颈内动脉系统</a:t>
            </a:r>
            <a:r>
              <a:rPr lang="en-US" altLang="zh-CN" sz="1800" dirty="0">
                <a:solidFill>
                  <a:prstClr val="black"/>
                </a:solidFill>
                <a:latin typeface="微软雅黑" panose="020B0503020204020204" charset="-122"/>
                <a:ea typeface="微软雅黑" panose="020B0503020204020204" charset="-122"/>
                <a:cs typeface="+mn-cs"/>
              </a:rPr>
              <a:t>TIA  </a:t>
            </a:r>
            <a:r>
              <a:rPr lang="zh-CN" altLang="en-US" sz="1800" dirty="0">
                <a:solidFill>
                  <a:prstClr val="black"/>
                </a:solidFill>
                <a:latin typeface="微软雅黑" panose="020B0503020204020204" charset="-122"/>
                <a:ea typeface="微软雅黑" panose="020B0503020204020204" charset="-122"/>
                <a:cs typeface="+mn-cs"/>
              </a:rPr>
              <a:t>主要表现为一过性对侧单肢无力或不完全性瘫痪；对侧感觉异常或感觉缺失及一过性单眼盲，优势半球缺血时可有失语。</a:t>
            </a:r>
            <a:endParaRPr lang="zh-CN" altLang="en-US"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a:t>
            </a:r>
            <a:r>
              <a:rPr lang="en-US" altLang="zh-CN" sz="1800" dirty="0">
                <a:solidFill>
                  <a:prstClr val="black"/>
                </a:solidFill>
                <a:latin typeface="微软雅黑" panose="020B0503020204020204" charset="-122"/>
                <a:ea typeface="微软雅黑" panose="020B0503020204020204" charset="-122"/>
                <a:cs typeface="+mn-cs"/>
              </a:rPr>
              <a:t>2</a:t>
            </a:r>
            <a:r>
              <a:rPr lang="zh-CN" altLang="en-US" sz="1800" dirty="0">
                <a:solidFill>
                  <a:prstClr val="black"/>
                </a:solidFill>
                <a:latin typeface="微软雅黑" panose="020B0503020204020204" charset="-122"/>
                <a:ea typeface="微软雅黑" panose="020B0503020204020204" charset="-122"/>
                <a:cs typeface="+mn-cs"/>
              </a:rPr>
              <a:t>）椎</a:t>
            </a:r>
            <a:r>
              <a:rPr lang="en-US" altLang="zh-CN" sz="1800" dirty="0">
                <a:solidFill>
                  <a:prstClr val="black"/>
                </a:solidFill>
                <a:latin typeface="微软雅黑" panose="020B0503020204020204" charset="-122"/>
                <a:ea typeface="微软雅黑" panose="020B0503020204020204" charset="-122"/>
                <a:cs typeface="+mn-cs"/>
              </a:rPr>
              <a:t>-</a:t>
            </a:r>
            <a:r>
              <a:rPr lang="zh-CN" altLang="en-US" sz="1800" dirty="0">
                <a:solidFill>
                  <a:prstClr val="black"/>
                </a:solidFill>
                <a:latin typeface="微软雅黑" panose="020B0503020204020204" charset="-122"/>
                <a:ea typeface="微软雅黑" panose="020B0503020204020204" charset="-122"/>
                <a:cs typeface="+mn-cs"/>
              </a:rPr>
              <a:t>基底动脉系统</a:t>
            </a:r>
            <a:r>
              <a:rPr lang="en-US" altLang="zh-CN" sz="1800" dirty="0">
                <a:solidFill>
                  <a:prstClr val="black"/>
                </a:solidFill>
                <a:latin typeface="微软雅黑" panose="020B0503020204020204" charset="-122"/>
                <a:ea typeface="微软雅黑" panose="020B0503020204020204" charset="-122"/>
                <a:cs typeface="+mn-cs"/>
              </a:rPr>
              <a:t>TIA  </a:t>
            </a:r>
            <a:r>
              <a:rPr lang="zh-CN" altLang="en-US" sz="1800" dirty="0">
                <a:solidFill>
                  <a:prstClr val="black"/>
                </a:solidFill>
                <a:latin typeface="微软雅黑" panose="020B0503020204020204" charset="-122"/>
                <a:ea typeface="微软雅黑" panose="020B0503020204020204" charset="-122"/>
                <a:cs typeface="+mn-cs"/>
              </a:rPr>
              <a:t>常表现为阵发性眩晕，一般不伴有耳鸣。也可表现为复视、眼球震颤、构音障碍、吞咽困难、共济失调等。脑干受损时出现交叉性瘫痪。 </a:t>
            </a:r>
            <a:endParaRPr lang="zh-CN" altLang="en-US" sz="1800" dirty="0">
              <a:solidFill>
                <a:prstClr val="black"/>
              </a:solidFill>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567993"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lang="zh-CN" altLang="en-US" sz="2800" b="1" spc="388" dirty="0">
                <a:ln w="3175">
                  <a:noFill/>
                  <a:prstDash val="dash"/>
                </a:ln>
                <a:solidFill>
                  <a:prstClr val="white"/>
                </a:solidFill>
                <a:latin typeface="微软雅黑" panose="020B0503020204020204" charset="-122"/>
                <a:ea typeface="微软雅黑" panose="020B0503020204020204" charset="-122"/>
              </a:rPr>
              <a:t>三</a:t>
            </a: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辅助检查</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809475" y="1866549"/>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sz="1800" dirty="0">
                <a:solidFill>
                  <a:prstClr val="black"/>
                </a:solidFill>
                <a:latin typeface="微软雅黑" panose="020B0503020204020204" charset="-122"/>
                <a:ea typeface="微软雅黑" panose="020B0503020204020204" charset="-122"/>
                <a:cs typeface="+mn-cs"/>
              </a:rPr>
              <a:t>       </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1.</a:t>
            </a:r>
            <a:r>
              <a:rPr lang="zh-CN" altLang="en-US" sz="1800" dirty="0">
                <a:solidFill>
                  <a:prstClr val="black"/>
                </a:solidFill>
                <a:latin typeface="微软雅黑" panose="020B0503020204020204" charset="-122"/>
                <a:ea typeface="微软雅黑" panose="020B0503020204020204" charset="-122"/>
                <a:cs typeface="+mn-cs"/>
              </a:rPr>
              <a:t>血液流变学检查</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2.</a:t>
            </a:r>
            <a:r>
              <a:rPr lang="zh-CN" altLang="en-US" sz="1800" dirty="0">
                <a:solidFill>
                  <a:prstClr val="black"/>
                </a:solidFill>
                <a:latin typeface="微软雅黑" panose="020B0503020204020204" charset="-122"/>
                <a:ea typeface="微软雅黑" panose="020B0503020204020204" charset="-122"/>
                <a:cs typeface="+mn-cs"/>
              </a:rPr>
              <a:t>脑血管检查</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3.</a:t>
            </a:r>
            <a:r>
              <a:rPr lang="zh-CN" altLang="en-US" sz="1800" dirty="0">
                <a:solidFill>
                  <a:prstClr val="black"/>
                </a:solidFill>
                <a:latin typeface="微软雅黑" panose="020B0503020204020204" charset="-122"/>
                <a:ea typeface="微软雅黑" panose="020B0503020204020204" charset="-122"/>
                <a:cs typeface="+mn-cs"/>
              </a:rPr>
              <a:t>颈椎检查</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4.</a:t>
            </a:r>
            <a:r>
              <a:rPr lang="zh-CN" altLang="en-US" sz="1800" dirty="0">
                <a:solidFill>
                  <a:prstClr val="black"/>
                </a:solidFill>
                <a:latin typeface="微软雅黑" panose="020B0503020204020204" charset="-122"/>
                <a:ea typeface="微软雅黑" panose="020B0503020204020204" charset="-122"/>
                <a:cs typeface="+mn-cs"/>
              </a:rPr>
              <a:t>头颅</a:t>
            </a:r>
            <a:r>
              <a:rPr lang="en-US" altLang="zh-CN" sz="1800" dirty="0">
                <a:solidFill>
                  <a:prstClr val="black"/>
                </a:solidFill>
                <a:latin typeface="微软雅黑" panose="020B0503020204020204" charset="-122"/>
                <a:ea typeface="微软雅黑" panose="020B0503020204020204" charset="-122"/>
                <a:cs typeface="+mn-cs"/>
              </a:rPr>
              <a:t>CT</a:t>
            </a:r>
            <a:r>
              <a:rPr lang="zh-CN" altLang="en-US" sz="1800" dirty="0">
                <a:solidFill>
                  <a:prstClr val="black"/>
                </a:solidFill>
                <a:latin typeface="微软雅黑" panose="020B0503020204020204" charset="-122"/>
                <a:ea typeface="微软雅黑" panose="020B0503020204020204" charset="-122"/>
                <a:cs typeface="+mn-cs"/>
              </a:rPr>
              <a:t>检查或</a:t>
            </a:r>
            <a:r>
              <a:rPr lang="en-US" altLang="zh-CN" sz="1800" dirty="0">
                <a:solidFill>
                  <a:prstClr val="black"/>
                </a:solidFill>
                <a:latin typeface="微软雅黑" panose="020B0503020204020204" charset="-122"/>
                <a:ea typeface="微软雅黑" panose="020B0503020204020204" charset="-122"/>
                <a:cs typeface="+mn-cs"/>
              </a:rPr>
              <a:t>MRI</a:t>
            </a:r>
            <a:r>
              <a:rPr lang="zh-CN" altLang="en-US" sz="1800" dirty="0">
                <a:solidFill>
                  <a:prstClr val="black"/>
                </a:solidFill>
                <a:latin typeface="微软雅黑" panose="020B0503020204020204" charset="-122"/>
                <a:ea typeface="微软雅黑" panose="020B0503020204020204" charset="-122"/>
                <a:cs typeface="+mn-cs"/>
              </a:rPr>
              <a:t>检查</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en-US" altLang="zh-CN" sz="1800" dirty="0">
                <a:solidFill>
                  <a:prstClr val="black"/>
                </a:solidFill>
                <a:latin typeface="微软雅黑" panose="020B0503020204020204" charset="-122"/>
                <a:ea typeface="微软雅黑" panose="020B0503020204020204" charset="-122"/>
                <a:cs typeface="+mn-cs"/>
              </a:rPr>
              <a:t>5.</a:t>
            </a:r>
            <a:r>
              <a:rPr lang="zh-CN" altLang="en-US" sz="1800" dirty="0">
                <a:solidFill>
                  <a:prstClr val="black"/>
                </a:solidFill>
                <a:latin typeface="微软雅黑" panose="020B0503020204020204" charset="-122"/>
                <a:ea typeface="微软雅黑" panose="020B0503020204020204" charset="-122"/>
                <a:cs typeface="+mn-cs"/>
              </a:rPr>
              <a:t>心电图</a:t>
            </a:r>
            <a:endParaRPr lang="zh-CN" altLang="en-US" sz="1800" dirty="0">
              <a:solidFill>
                <a:prstClr val="black"/>
              </a:solidFill>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1750333"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lang="zh-CN" altLang="en-US" sz="2800" b="1" spc="388" dirty="0">
                <a:ln w="3175">
                  <a:noFill/>
                  <a:prstDash val="dash"/>
                </a:ln>
                <a:solidFill>
                  <a:prstClr val="white"/>
                </a:solidFill>
                <a:latin typeface="微软雅黑" panose="020B0503020204020204" charset="-122"/>
                <a:ea typeface="微软雅黑" panose="020B0503020204020204" charset="-122"/>
              </a:rPr>
              <a:t>四</a:t>
            </a: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诊断</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331303" y="2353110"/>
            <a:ext cx="9230436"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sz="1800" dirty="0">
                <a:solidFill>
                  <a:prstClr val="black"/>
                </a:solidFill>
                <a:latin typeface="微软雅黑" panose="020B0503020204020204" charset="-122"/>
                <a:ea typeface="微软雅黑" panose="020B0503020204020204" charset="-122"/>
                <a:cs typeface="+mn-cs"/>
              </a:rPr>
              <a:t>       </a:t>
            </a:r>
            <a:endParaRPr lang="en-US" altLang="zh-CN" sz="1800" dirty="0">
              <a:solidFill>
                <a:prstClr val="black"/>
              </a:solidFill>
              <a:latin typeface="微软雅黑" panose="020B0503020204020204" charset="-122"/>
              <a:ea typeface="微软雅黑" panose="020B0503020204020204" charset="-122"/>
              <a:cs typeface="+mn-cs"/>
            </a:endParaRPr>
          </a:p>
          <a:p>
            <a:pPr lvl="1" indent="0">
              <a:lnSpc>
                <a:spcPct val="150000"/>
              </a:lnSpc>
              <a:buNone/>
            </a:pPr>
            <a:r>
              <a:rPr lang="zh-CN" altLang="en-US" sz="1800" dirty="0">
                <a:solidFill>
                  <a:prstClr val="black"/>
                </a:solidFill>
                <a:latin typeface="微软雅黑" panose="020B0503020204020204" charset="-122"/>
                <a:ea typeface="微软雅黑" panose="020B0503020204020204" charset="-122"/>
                <a:cs typeface="+mn-cs"/>
              </a:rPr>
              <a:t>       短暂性脑缺血发作的诊断主要是依靠详细病史，即突发性、反复性、短暂性和刻板性特点，结合必要的辅助检查而诊断，必须排除其他脑血管病后才能诊断。</a:t>
            </a:r>
            <a:endParaRPr lang="zh-CN" altLang="en-US" sz="1800" dirty="0">
              <a:solidFill>
                <a:prstClr val="black"/>
              </a:solidFill>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1750333"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lang="zh-CN" altLang="en-US" sz="2800" b="1" spc="388" dirty="0">
                <a:ln w="3175">
                  <a:noFill/>
                  <a:prstDash val="dash"/>
                </a:ln>
                <a:solidFill>
                  <a:prstClr val="white"/>
                </a:solidFill>
                <a:latin typeface="微软雅黑" panose="020B0503020204020204" charset="-122"/>
                <a:ea typeface="微软雅黑" panose="020B0503020204020204" charset="-122"/>
              </a:rPr>
              <a:t>五</a:t>
            </a:r>
            <a:r>
              <a:rPr kumimoji="0" lang="en-US" altLang="zh-CN"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a:t>
            </a: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rPr>
              <a:t>治疗</a:t>
            </a:r>
            <a:endPar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endParaRPr>
          </a:p>
          <a:p>
            <a:pPr marL="0" marR="0" lvl="0" indent="0" algn="l" defTabSz="913765" rtl="0" eaLnBrk="1" fontAlgn="auto" latinLnBrk="0" hangingPunct="1">
              <a:lnSpc>
                <a:spcPct val="100000"/>
              </a:lnSpc>
              <a:spcBef>
                <a:spcPts val="1000"/>
              </a:spcBef>
              <a:spcAft>
                <a:spcPts val="0"/>
              </a:spcAft>
              <a:buClrTx/>
              <a:buSzPct val="100000"/>
              <a:buFontTx/>
              <a:buNone/>
              <a:defRPr/>
            </a:pP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331303" y="2353110"/>
            <a:ext cx="9230436"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sz="1800" dirty="0">
                <a:solidFill>
                  <a:prstClr val="black"/>
                </a:solidFill>
                <a:latin typeface="微软雅黑" panose="020B0503020204020204" charset="-122"/>
                <a:ea typeface="微软雅黑" panose="020B0503020204020204" charset="-122"/>
                <a:cs typeface="+mn-cs"/>
              </a:rPr>
              <a:t>       </a:t>
            </a:r>
            <a:endParaRPr lang="en-US" altLang="zh-CN" sz="1800" dirty="0">
              <a:solidFill>
                <a:prstClr val="black"/>
              </a:solidFill>
              <a:latin typeface="微软雅黑" panose="020B0503020204020204" charset="-122"/>
              <a:ea typeface="微软雅黑" panose="020B0503020204020204" charset="-122"/>
              <a:cs typeface="+mn-cs"/>
            </a:endParaRPr>
          </a:p>
          <a:p>
            <a:pPr eaLnBrk="1" hangingPunct="1"/>
            <a:r>
              <a:rPr lang="zh-CN" altLang="en-US" sz="1800" dirty="0">
                <a:solidFill>
                  <a:prstClr val="black"/>
                </a:solidFill>
                <a:latin typeface="微软雅黑" panose="020B0503020204020204" charset="-122"/>
                <a:ea typeface="微软雅黑" panose="020B0503020204020204" charset="-122"/>
                <a:cs typeface="+mn-cs"/>
              </a:rPr>
              <a:t>治疗原则：控制病因，防止复发。</a:t>
            </a:r>
            <a:endParaRPr lang="zh-CN" altLang="en-US" sz="1800" dirty="0">
              <a:solidFill>
                <a:prstClr val="black"/>
              </a:solidFill>
              <a:latin typeface="微软雅黑" panose="020B0503020204020204" charset="-122"/>
              <a:ea typeface="微软雅黑" panose="020B0503020204020204" charset="-122"/>
              <a:cs typeface="+mn-cs"/>
            </a:endParaRPr>
          </a:p>
          <a:p>
            <a:pPr eaLnBrk="1" hangingPunct="1"/>
            <a:r>
              <a:rPr lang="zh-CN" altLang="en-US" sz="1800" dirty="0">
                <a:solidFill>
                  <a:prstClr val="black"/>
                </a:solidFill>
                <a:latin typeface="微软雅黑" panose="020B0503020204020204" charset="-122"/>
                <a:ea typeface="微软雅黑" panose="020B0503020204020204" charset="-122"/>
                <a:cs typeface="+mn-cs"/>
              </a:rPr>
              <a:t>治疗目的：改善血流动力学，解除脑血管痉挛，使血管再通，防止脑梗死的发生。</a:t>
            </a:r>
            <a:endParaRPr lang="zh-CN" altLang="en-US" sz="1800" dirty="0">
              <a:solidFill>
                <a:prstClr val="black"/>
              </a:solidFill>
              <a:latin typeface="微软雅黑" panose="020B0503020204020204" charset="-122"/>
              <a:ea typeface="微软雅黑" panose="020B0503020204020204" charset="-122"/>
              <a:cs typeface="+mn-cs"/>
            </a:endParaRPr>
          </a:p>
          <a:p>
            <a:pPr eaLnBrk="1" hangingPunct="1"/>
            <a:r>
              <a:rPr lang="zh-CN" altLang="en-US" sz="1800" dirty="0">
                <a:solidFill>
                  <a:prstClr val="black"/>
                </a:solidFill>
                <a:latin typeface="微软雅黑" panose="020B0503020204020204" charset="-122"/>
                <a:ea typeface="微软雅黑" panose="020B0503020204020204" charset="-122"/>
                <a:cs typeface="+mn-cs"/>
              </a:rPr>
              <a:t>治疗措施：抗凝、抗血小板聚集、保护脑血管药物及手术等方法，以药物为主。</a:t>
            </a:r>
            <a:endParaRPr lang="zh-CN" altLang="en-US" sz="1800" dirty="0">
              <a:solidFill>
                <a:prstClr val="black"/>
              </a:solidFill>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charset="-122"/>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三</a:t>
            </a: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a:ln w="3175">
                  <a:noFill/>
                  <a:prstDash val="dash"/>
                </a:ln>
                <a:solidFill>
                  <a:schemeClr val="bg1"/>
                </a:solidFill>
                <a:latin typeface="微软雅黑" panose="020B0503020204020204" charset="-122"/>
                <a:ea typeface="微软雅黑" panose="020B0503020204020204" charset="-122"/>
              </a:rPr>
              <a:t>脑梗死</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711854" y="251250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pPr>
            <a:r>
              <a:rPr lang="zh-CN" altLang="en-US" sz="1800" dirty="0">
                <a:latin typeface="微软雅黑" panose="020B0503020204020204" charset="-122"/>
                <a:ea typeface="微软雅黑" panose="020B0503020204020204" charset="-122"/>
                <a:cs typeface="+mn-cs"/>
              </a:rPr>
              <a:t>脑梗死（</a:t>
            </a:r>
            <a:r>
              <a:rPr lang="en-US" altLang="zh-CN" sz="1800" dirty="0">
                <a:latin typeface="微软雅黑" panose="020B0503020204020204" charset="-122"/>
                <a:ea typeface="微软雅黑" panose="020B0503020204020204" charset="-122"/>
                <a:cs typeface="+mn-cs"/>
              </a:rPr>
              <a:t>cerebral infarction, CI</a:t>
            </a:r>
            <a:r>
              <a:rPr lang="zh-CN" altLang="en-US" sz="1800" dirty="0">
                <a:latin typeface="微软雅黑" panose="020B0503020204020204" charset="-122"/>
                <a:ea typeface="微软雅黑" panose="020B0503020204020204" charset="-122"/>
                <a:cs typeface="+mn-cs"/>
              </a:rPr>
              <a:t>）是指各种原因引起的脑部血液供应障碍，使局部脑组织发生不可逆性损害，导致脑组织缺血、缺氧性坏死。</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脑梗死包括脑血栓形成和脑栓塞。 </a:t>
            </a: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2901243"/>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项目十二</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神经系统疾病</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transition spd="med">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3370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rPr>
              <a:t>病因及发病机制</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711854" y="251250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pPr>
            <a:r>
              <a:rPr lang="zh-CN" altLang="en-US" sz="1800" dirty="0">
                <a:latin typeface="微软雅黑" panose="020B0503020204020204" charset="-122"/>
                <a:ea typeface="微软雅黑" panose="020B0503020204020204" charset="-122"/>
                <a:cs typeface="+mn-cs"/>
              </a:rPr>
              <a:t>最常见病因为脑动脉粥样硬化，其次为脑动脉炎、高血压、糖尿病和血脂异常等。睡眠、失水、心力衰竭等可使血流缓慢、血压下降诱发本病。 </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评估时注意病人有无动脉粥样硬化、高血压、糖尿病、高脂血症、</a:t>
            </a:r>
            <a:r>
              <a:rPr lang="en-US" altLang="zh-CN" sz="1800" dirty="0">
                <a:latin typeface="微软雅黑" panose="020B0503020204020204" charset="-122"/>
                <a:ea typeface="微软雅黑" panose="020B0503020204020204" charset="-122"/>
                <a:cs typeface="+mn-cs"/>
              </a:rPr>
              <a:t>TIA</a:t>
            </a:r>
            <a:r>
              <a:rPr lang="zh-CN" altLang="en-US" sz="1800" dirty="0">
                <a:latin typeface="微软雅黑" panose="020B0503020204020204" charset="-122"/>
                <a:ea typeface="微软雅黑" panose="020B0503020204020204" charset="-122"/>
                <a:cs typeface="+mn-cs"/>
              </a:rPr>
              <a:t>等病史及治疗用药情况；发病前有无失水、大出血、心力衰竭、心律失常、降压药使用过量等；了解病人的生活习惯、家族史。 </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800" b="1" dirty="0">
                <a:solidFill>
                  <a:srgbClr val="2E75B6"/>
                </a:solidFill>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．临床特点  </a:t>
            </a:r>
            <a:endParaRPr lang="zh-CN" altLang="en-US" sz="1800" b="1" dirty="0">
              <a:solidFill>
                <a:srgbClr val="2E75B6"/>
              </a:solidFill>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多数病人起病较缓，常在安静休息时或睡眠中发病。</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部分病人在发作前有头晕、头痛、肢体无力等前驱症状，约</a:t>
            </a:r>
            <a:r>
              <a:rPr lang="en-US" altLang="zh-CN" sz="1800" dirty="0">
                <a:latin typeface="微软雅黑" panose="020B0503020204020204" charset="-122"/>
                <a:ea typeface="微软雅黑" panose="020B0503020204020204" charset="-122"/>
                <a:cs typeface="+mn-cs"/>
              </a:rPr>
              <a:t>1/3</a:t>
            </a:r>
            <a:r>
              <a:rPr lang="zh-CN" altLang="en-US" sz="1800" dirty="0">
                <a:latin typeface="微软雅黑" panose="020B0503020204020204" charset="-122"/>
                <a:ea typeface="微软雅黑" panose="020B0503020204020204" charset="-122"/>
                <a:cs typeface="+mn-cs"/>
              </a:rPr>
              <a:t>病人发病前曾有</a:t>
            </a:r>
            <a:r>
              <a:rPr lang="en-US" altLang="zh-CN" sz="1800" dirty="0">
                <a:latin typeface="微软雅黑" panose="020B0503020204020204" charset="-122"/>
                <a:ea typeface="微软雅黑" panose="020B0503020204020204" charset="-122"/>
                <a:cs typeface="+mn-cs"/>
              </a:rPr>
              <a:t>TIA</a:t>
            </a:r>
            <a:r>
              <a:rPr lang="zh-CN" altLang="en-US" sz="1800" dirty="0">
                <a:latin typeface="微软雅黑" panose="020B0503020204020204" charset="-122"/>
                <a:ea typeface="微软雅黑" panose="020B0503020204020204" charset="-122"/>
                <a:cs typeface="+mn-cs"/>
              </a:rPr>
              <a:t>史。</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神经系统局灶性表现多在数小时或</a:t>
            </a:r>
            <a:r>
              <a:rPr lang="en-US" altLang="zh-CN" sz="1800" dirty="0">
                <a:latin typeface="微软雅黑" panose="020B0503020204020204" charset="-122"/>
                <a:ea typeface="微软雅黑" panose="020B0503020204020204" charset="-122"/>
                <a:cs typeface="+mn-cs"/>
              </a:rPr>
              <a:t>1</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2</a:t>
            </a:r>
            <a:r>
              <a:rPr lang="zh-CN" altLang="en-US" sz="1800" dirty="0">
                <a:latin typeface="微软雅黑" panose="020B0503020204020204" charset="-122"/>
                <a:ea typeface="微软雅黑" panose="020B0503020204020204" charset="-122"/>
                <a:cs typeface="+mn-cs"/>
              </a:rPr>
              <a:t>日内达到高峰，</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一般无意识障碍或意识障碍相对较轻、出现较晚。 </a:t>
            </a: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800" b="1" dirty="0">
                <a:solidFill>
                  <a:srgbClr val="2E75B6"/>
                </a:solidFill>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．典型表现</a:t>
            </a:r>
            <a:endParaRPr lang="zh-CN" altLang="en-US" sz="1800" b="1" dirty="0">
              <a:solidFill>
                <a:srgbClr val="2E75B6"/>
              </a:solidFill>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a:t>
            </a:r>
            <a:r>
              <a:rPr lang="zh-CN" altLang="en-US" sz="1800" dirty="0">
                <a:latin typeface="微软雅黑" panose="020B0503020204020204" charset="-122"/>
                <a:ea typeface="微软雅黑" panose="020B0503020204020204" charset="-122"/>
                <a:cs typeface="+mn-cs"/>
              </a:rPr>
              <a:t>）颈内动脉血栓形成，多累及一侧大脑半球，出现对侧偏瘫、偏身感觉障碍、对侧同向偏盲等，优势半球受累可出现失语。</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2</a:t>
            </a:r>
            <a:r>
              <a:rPr lang="zh-CN" altLang="en-US" sz="1800" dirty="0">
                <a:latin typeface="微软雅黑" panose="020B0503020204020204" charset="-122"/>
                <a:ea typeface="微软雅黑" panose="020B0503020204020204" charset="-122"/>
                <a:cs typeface="+mn-cs"/>
              </a:rPr>
              <a:t>）椎</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基底动脉血栓形成，多累及脑干和小脑，眩晕最多见，并伴有恶心、呕吐、眼球震颤、复视、构音障碍、共济失调、吞咽困难等。基底动脉主干闭塞时，可出现球麻痹、交叉性瘫痪、四肢瘫、昏迷等，病情进展迅速，可致死亡。</a:t>
            </a: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800" b="1" dirty="0">
                <a:solidFill>
                  <a:srgbClr val="2E75B6"/>
                </a:solidFill>
                <a:latin typeface="微软雅黑" panose="020B0503020204020204" charset="-122"/>
                <a:ea typeface="微软雅黑" panose="020B0503020204020204" charset="-122"/>
                <a:cs typeface="+mn-cs"/>
              </a:rPr>
              <a:t>3</a:t>
            </a:r>
            <a:r>
              <a:rPr lang="zh-CN" altLang="en-US" sz="1800" b="1" dirty="0">
                <a:solidFill>
                  <a:srgbClr val="2E75B6"/>
                </a:solidFill>
                <a:latin typeface="微软雅黑" panose="020B0503020204020204" charset="-122"/>
                <a:ea typeface="微软雅黑" panose="020B0503020204020204" charset="-122"/>
                <a:cs typeface="+mn-cs"/>
              </a:rPr>
              <a:t>．临床类型  </a:t>
            </a:r>
            <a:endParaRPr lang="zh-CN" altLang="en-US" sz="1800" b="1" dirty="0">
              <a:solidFill>
                <a:srgbClr val="2E75B6"/>
              </a:solidFill>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latin typeface="微软雅黑" panose="020B0503020204020204" charset="-122"/>
                <a:ea typeface="微软雅黑" panose="020B0503020204020204" charset="-122"/>
                <a:cs typeface="+mn-cs"/>
              </a:rPr>
              <a:t>依据症状和体征的演进过程分为：</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latin typeface="微软雅黑" panose="020B0503020204020204" charset="-122"/>
                <a:ea typeface="微软雅黑" panose="020B0503020204020204" charset="-122"/>
                <a:cs typeface="+mn-cs"/>
              </a:rPr>
              <a:t>①完全性卒中，病变进展迅速，多于起病</a:t>
            </a:r>
            <a:r>
              <a:rPr lang="en-US" altLang="zh-CN" sz="1800" dirty="0">
                <a:latin typeface="微软雅黑" panose="020B0503020204020204" charset="-122"/>
                <a:ea typeface="微软雅黑" panose="020B0503020204020204" charset="-122"/>
                <a:cs typeface="+mn-cs"/>
              </a:rPr>
              <a:t>6</a:t>
            </a:r>
            <a:r>
              <a:rPr lang="zh-CN" altLang="en-US" sz="1800" dirty="0">
                <a:latin typeface="微软雅黑" panose="020B0503020204020204" charset="-122"/>
                <a:ea typeface="微软雅黑" panose="020B0503020204020204" charset="-122"/>
                <a:cs typeface="+mn-cs"/>
              </a:rPr>
              <a:t>小时内达到高峰，神经功能缺失症状较重且完全。</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latin typeface="微软雅黑" panose="020B0503020204020204" charset="-122"/>
                <a:ea typeface="微软雅黑" panose="020B0503020204020204" charset="-122"/>
                <a:cs typeface="+mn-cs"/>
              </a:rPr>
              <a:t>②进展性卒中，神经功能缺失症状在</a:t>
            </a:r>
            <a:r>
              <a:rPr lang="en-US" altLang="zh-CN" sz="1800" dirty="0">
                <a:latin typeface="微软雅黑" panose="020B0503020204020204" charset="-122"/>
                <a:ea typeface="微软雅黑" panose="020B0503020204020204" charset="-122"/>
                <a:cs typeface="+mn-cs"/>
              </a:rPr>
              <a:t>48</a:t>
            </a:r>
            <a:r>
              <a:rPr lang="zh-CN" altLang="en-US" sz="1800" dirty="0">
                <a:latin typeface="微软雅黑" panose="020B0503020204020204" charset="-122"/>
                <a:ea typeface="微软雅黑" panose="020B0503020204020204" charset="-122"/>
                <a:cs typeface="+mn-cs"/>
              </a:rPr>
              <a:t>小时内呈渐进性加重。</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zh-CN" altLang="en-US" sz="1800" dirty="0">
                <a:latin typeface="微软雅黑" panose="020B0503020204020204" charset="-122"/>
                <a:ea typeface="微软雅黑" panose="020B0503020204020204" charset="-122"/>
                <a:cs typeface="+mn-cs"/>
              </a:rPr>
              <a:t>③可逆性缺血性神经功能缺失，神经功能缺失症状较轻，但持续存在，一般在</a:t>
            </a:r>
            <a:r>
              <a:rPr lang="en-US" altLang="zh-CN" sz="1800" dirty="0">
                <a:latin typeface="微软雅黑" panose="020B0503020204020204" charset="-122"/>
                <a:ea typeface="微软雅黑" panose="020B0503020204020204" charset="-122"/>
                <a:cs typeface="+mn-cs"/>
              </a:rPr>
              <a:t>3</a:t>
            </a:r>
            <a:r>
              <a:rPr lang="zh-CN" altLang="en-US" sz="1800" dirty="0">
                <a:latin typeface="微软雅黑" panose="020B0503020204020204" charset="-122"/>
                <a:ea typeface="微软雅黑" panose="020B0503020204020204" charset="-122"/>
                <a:cs typeface="+mn-cs"/>
              </a:rPr>
              <a:t>周内恢复。</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pPr>
            <a:r>
              <a:rPr lang="zh-CN" altLang="en-US" sz="1800" dirty="0">
                <a:latin typeface="微软雅黑" panose="020B0503020204020204" charset="-122"/>
                <a:ea typeface="微软雅黑" panose="020B0503020204020204" charset="-122"/>
                <a:cs typeface="+mn-cs"/>
              </a:rPr>
              <a:t>头颅</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检查在</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小时后可见低密度梗死灶，</a:t>
            </a:r>
            <a:r>
              <a:rPr lang="en-US" altLang="zh-CN" sz="1800" dirty="0">
                <a:latin typeface="微软雅黑" panose="020B0503020204020204" charset="-122"/>
                <a:ea typeface="微软雅黑" panose="020B0503020204020204" charset="-122"/>
                <a:cs typeface="+mn-cs"/>
              </a:rPr>
              <a:t>MRI</a:t>
            </a:r>
            <a:r>
              <a:rPr lang="zh-CN" altLang="en-US" sz="1800" dirty="0">
                <a:latin typeface="微软雅黑" panose="020B0503020204020204" charset="-122"/>
                <a:ea typeface="微软雅黑" panose="020B0503020204020204" charset="-122"/>
                <a:cs typeface="+mn-cs"/>
              </a:rPr>
              <a:t>检查在数小时内可显示低信号缺血区和坏死区。</a:t>
            </a:r>
            <a:endParaRPr lang="zh-CN" altLang="en-US" sz="1800" dirty="0">
              <a:latin typeface="微软雅黑" panose="020B0503020204020204" charset="-122"/>
              <a:ea typeface="微软雅黑" panose="020B0503020204020204" charset="-122"/>
              <a:cs typeface="+mn-cs"/>
            </a:endParaRPr>
          </a:p>
          <a:p>
            <a:pPr lvl="1">
              <a:lnSpc>
                <a:spcPct val="150000"/>
              </a:lnSpc>
            </a:pPr>
            <a:r>
              <a:rPr lang="zh-CN" altLang="en-US" sz="1800" dirty="0">
                <a:latin typeface="微软雅黑" panose="020B0503020204020204" charset="-122"/>
                <a:ea typeface="微软雅黑" panose="020B0503020204020204" charset="-122"/>
                <a:cs typeface="+mn-cs"/>
              </a:rPr>
              <a:t>彩色多普勒超声检查（</a:t>
            </a:r>
            <a:r>
              <a:rPr lang="en-US" altLang="zh-CN" sz="1800" dirty="0">
                <a:latin typeface="微软雅黑" panose="020B0503020204020204" charset="-122"/>
                <a:ea typeface="微软雅黑" panose="020B0503020204020204" charset="-122"/>
                <a:cs typeface="+mn-cs"/>
              </a:rPr>
              <a:t>TCD</a:t>
            </a:r>
            <a:r>
              <a:rPr lang="zh-CN" altLang="en-US" sz="1800" dirty="0">
                <a:latin typeface="微软雅黑" panose="020B0503020204020204" charset="-122"/>
                <a:ea typeface="微软雅黑" panose="020B0503020204020204" charset="-122"/>
                <a:cs typeface="+mn-cs"/>
              </a:rPr>
              <a:t>）对评估颅内外血管狭窄、闭塞、血管痉挛或侧支循环建立的程度有帮助。 </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107348"/>
            <a:ext cx="10870565" cy="5377342"/>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pic>
        <p:nvPicPr>
          <p:cNvPr id="5" name="内容占位符 368659" descr="DSCN1423"/>
          <p:cNvPicPr>
            <a:picLocks noChangeAspect="1" noChangeArrowheads="1"/>
          </p:cNvPicPr>
          <p:nvPr/>
        </p:nvPicPr>
        <p:blipFill>
          <a:blip r:embed="rId3">
            <a:lum bright="12000"/>
            <a:extLst>
              <a:ext uri="{28A0092B-C50C-407E-A947-70E740481C1C}">
                <a14:useLocalDpi xmlns:a14="http://schemas.microsoft.com/office/drawing/2010/main" val="0"/>
              </a:ext>
            </a:extLst>
          </a:blip>
          <a:srcRect l="19553" t="7916" r="28595" b="13072"/>
          <a:stretch>
            <a:fillRect/>
          </a:stretch>
        </p:blipFill>
        <p:spPr>
          <a:xfrm>
            <a:off x="6446706" y="1421264"/>
            <a:ext cx="2433638" cy="2289175"/>
          </a:xfrm>
          <a:prstGeom prst="rect">
            <a:avLst/>
          </a:prstGeom>
        </p:spPr>
      </p:pic>
      <p:pic>
        <p:nvPicPr>
          <p:cNvPr id="7" name="内容占位符 368660" descr="DSCN2133"/>
          <p:cNvPicPr>
            <a:picLocks noChangeAspect="1" noChangeArrowheads="1"/>
          </p:cNvPicPr>
          <p:nvPr/>
        </p:nvPicPr>
        <p:blipFill>
          <a:blip r:embed="rId4">
            <a:extLst>
              <a:ext uri="{28A0092B-C50C-407E-A947-70E740481C1C}">
                <a14:useLocalDpi xmlns:a14="http://schemas.microsoft.com/office/drawing/2010/main" val="0"/>
              </a:ext>
            </a:extLst>
          </a:blip>
          <a:srcRect l="22211" t="6604" r="25911" b="11102"/>
          <a:stretch>
            <a:fillRect/>
          </a:stretch>
        </p:blipFill>
        <p:spPr>
          <a:xfrm>
            <a:off x="6446706" y="3864427"/>
            <a:ext cx="2433638" cy="2289175"/>
          </a:xfrm>
          <a:prstGeom prst="rect">
            <a:avLst/>
          </a:prstGeom>
        </p:spPr>
      </p:pic>
      <p:pic>
        <p:nvPicPr>
          <p:cNvPr id="8" name="内容占位符 368661" descr="PA170161"/>
          <p:cNvPicPr>
            <a:picLocks noChangeAspect="1" noChangeArrowheads="1"/>
          </p:cNvPicPr>
          <p:nvPr/>
        </p:nvPicPr>
        <p:blipFill>
          <a:blip r:embed="rId5">
            <a:extLst>
              <a:ext uri="{28A0092B-C50C-407E-A947-70E740481C1C}">
                <a14:useLocalDpi xmlns:a14="http://schemas.microsoft.com/office/drawing/2010/main" val="0"/>
              </a:ext>
            </a:extLst>
          </a:blip>
          <a:srcRect l="29411" r="15686"/>
          <a:stretch>
            <a:fillRect/>
          </a:stretch>
        </p:blipFill>
        <p:spPr>
          <a:xfrm>
            <a:off x="3311394" y="3869189"/>
            <a:ext cx="2343150" cy="2284413"/>
          </a:xfrm>
          <a:prstGeom prst="rect">
            <a:avLst/>
          </a:prstGeom>
        </p:spPr>
      </p:pic>
      <p:graphicFrame>
        <p:nvGraphicFramePr>
          <p:cNvPr id="9" name="内容占位符 368664"/>
          <p:cNvGraphicFramePr/>
          <p:nvPr/>
        </p:nvGraphicFramePr>
        <p:xfrm>
          <a:off x="3311394" y="1416502"/>
          <a:ext cx="2298700" cy="2289175"/>
        </p:xfrm>
        <a:graphic>
          <a:graphicData uri="http://schemas.openxmlformats.org/presentationml/2006/ole">
            <mc:AlternateContent xmlns:mc="http://schemas.openxmlformats.org/markup-compatibility/2006">
              <mc:Choice xmlns:v="urn:schemas-microsoft-com:vml" Requires="v">
                <p:oleObj spid="_x0000_s13319" name="" r:id="rId6" imgW="2091055" imgH="2477770" progId="Word.Picture.8">
                  <p:embed/>
                </p:oleObj>
              </mc:Choice>
              <mc:Fallback>
                <p:oleObj name="" r:id="rId6" imgW="2091055" imgH="2477770" progId="Word.Picture.8">
                  <p:embed/>
                  <p:pic>
                    <p:nvPicPr>
                      <p:cNvPr id="0" name="内容占位符 368664"/>
                      <p:cNvPicPr>
                        <a:picLocks noGrp="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1394" y="1416502"/>
                        <a:ext cx="2298700" cy="22891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（四）诊断要点</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1800" dirty="0">
                <a:latin typeface="微软雅黑" panose="020B0503020204020204" charset="-122"/>
                <a:ea typeface="微软雅黑" panose="020B0503020204020204" charset="-122"/>
                <a:cs typeface="+mn-cs"/>
              </a:rPr>
              <a:t>①中老年患者；多有脑血管病的相关危险因素病史；</a:t>
            </a:r>
            <a:endParaRPr lang="en-US" altLang="zh-CN"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②发病前可有</a:t>
            </a:r>
            <a:r>
              <a:rPr lang="en-US" altLang="zh-CN" sz="1800" dirty="0">
                <a:latin typeface="微软雅黑" panose="020B0503020204020204" charset="-122"/>
                <a:ea typeface="微软雅黑" panose="020B0503020204020204" charset="-122"/>
                <a:cs typeface="+mn-cs"/>
              </a:rPr>
              <a:t>TIA</a:t>
            </a:r>
            <a:r>
              <a:rPr lang="zh-CN" altLang="en-US" sz="1800" dirty="0">
                <a:latin typeface="微软雅黑" panose="020B0503020204020204" charset="-122"/>
                <a:ea typeface="微软雅黑" panose="020B0503020204020204" charset="-122"/>
                <a:cs typeface="+mn-cs"/>
              </a:rPr>
              <a:t>；</a:t>
            </a:r>
            <a:endParaRPr lang="en-US" altLang="zh-CN"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③安静休息时发病较多，常在睡醒后出现症状；</a:t>
            </a:r>
            <a:endParaRPr lang="en-US" altLang="zh-CN"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④迅速出现局灶性神经功能缺失症状并持续</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小时以上，症状可在数小时或数日内逐渐加重；</a:t>
            </a:r>
            <a:endParaRPr lang="en-US" altLang="zh-CN"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⑤多数患者意识清楚，但偏瘫、失语等神经系统局灶体征明显；</a:t>
            </a:r>
            <a:endParaRPr lang="en-US" altLang="zh-CN"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⑥头颅</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早期正常，</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48</a:t>
            </a:r>
            <a:r>
              <a:rPr lang="zh-CN" altLang="en-US" sz="1800" dirty="0">
                <a:latin typeface="微软雅黑" panose="020B0503020204020204" charset="-122"/>
                <a:ea typeface="微软雅黑" panose="020B0503020204020204" charset="-122"/>
                <a:cs typeface="+mn-cs"/>
              </a:rPr>
              <a:t>消失后出现低密度灶。</a:t>
            </a: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973124"/>
            <a:ext cx="10870565" cy="5000322"/>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（四）诊断要点</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3"/>
          <a:stretch>
            <a:fillRect/>
          </a:stretch>
        </p:blipFill>
        <p:spPr>
          <a:xfrm>
            <a:off x="2596592" y="1170236"/>
            <a:ext cx="6998815" cy="4517528"/>
          </a:xfrm>
          <a:prstGeom prst="rect">
            <a:avLst/>
          </a:prstGeom>
        </p:spPr>
      </p:pic>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（五）治疗</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治疗原则：改善脑血液循环，增进缺血区的血液灌流，挽救缺血半暗带的脑细胞。</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治疗目的：减少脑组织损伤，消除脑水肿，防止并发症，降低死亡率和致残率。</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治疗措施：急性期溶栓治疗使血管再通，减轻脑水肿，缩小梗死灶，保护脑细胞；恢复期坚持康复锻炼促进神经功能恢复。 </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（五）治疗</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治疗原则：改善脑血液循环，增进缺血区的血液灌流，挽救缺血半暗带的脑细胞。</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治疗目的：减少脑组织损伤，消除脑水肿，防止并发症，降低死亡率和致残率。</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r>
              <a:rPr lang="zh-CN" altLang="en-US" sz="1800" dirty="0">
                <a:latin typeface="微软雅黑" panose="020B0503020204020204" charset="-122"/>
                <a:ea typeface="微软雅黑" panose="020B0503020204020204" charset="-122"/>
                <a:cs typeface="+mn-cs"/>
              </a:rPr>
              <a:t>治疗措施：急性期溶栓治疗使血管再通，减轻脑水肿，缩小梗死灶，保护脑细胞；恢复期坚持康复锻炼促进神经功能恢复。 </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377749"/>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a:t>1.</a:t>
            </a:r>
            <a:r>
              <a:rPr lang="zh-CN" altLang="en-US" dirty="0"/>
              <a:t>掌握常见神经系统疾病的临床表现、诊断、治疗。</a:t>
            </a:r>
            <a:endParaRPr lang="en-US" altLang="zh-CN" dirty="0"/>
          </a:p>
          <a:p>
            <a:pPr algn="just" fontAlgn="auto">
              <a:lnSpc>
                <a:spcPct val="120000"/>
              </a:lnSpc>
              <a:spcBef>
                <a:spcPts val="0"/>
              </a:spcBef>
              <a:spcAft>
                <a:spcPts val="0"/>
              </a:spcAft>
            </a:pPr>
            <a:r>
              <a:rPr lang="en-US" altLang="zh-CN" dirty="0"/>
              <a:t>2.</a:t>
            </a:r>
            <a:r>
              <a:rPr lang="zh-CN" altLang="en-US" dirty="0"/>
              <a:t>熟悉常见神经系统疾病的病因及发病机制。</a:t>
            </a:r>
            <a:endParaRPr dirty="0"/>
          </a:p>
        </p:txBody>
      </p:sp>
      <p:sp>
        <p:nvSpPr>
          <p:cNvPr id="5" name="文本框 22"/>
          <p:cNvSpPr txBox="1"/>
          <p:nvPr/>
        </p:nvSpPr>
        <p:spPr>
          <a:xfrm flipH="1">
            <a:off x="4954270" y="4088765"/>
            <a:ext cx="2655570" cy="1377749"/>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a:t>学会神经系统疾病的常规诊断技能，能很好地鉴别诊断缺血性与出血性脑血管疾病。</a:t>
            </a:r>
            <a:endParaRPr lang="zh-CN" altLang="en-US" dirty="0"/>
          </a:p>
        </p:txBody>
      </p:sp>
      <p:sp>
        <p:nvSpPr>
          <p:cNvPr id="6" name="文本框 22"/>
          <p:cNvSpPr txBox="1"/>
          <p:nvPr/>
        </p:nvSpPr>
        <p:spPr>
          <a:xfrm flipH="1">
            <a:off x="8314690" y="4088765"/>
            <a:ext cx="261810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a:t>学会将尊重关爱患者的职业理念融入医务工作全流程，养成认真、细致、严谨的临床工作作风。</a:t>
            </a:r>
            <a:endParaRPr lang="zh-CN" altLang="en-US" dirty="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（五）治疗</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5" name="支架植入.mpg">
            <a:hlinkClick r:id="" action="ppaction://media"/>
          </p:cNvPr>
          <p:cNvPicPr>
            <a:picLocks noRot="1" noChangeAspect="1" noChangeArrowheads="1"/>
          </p:cNvPicPr>
          <p:nvPr>
            <a:videoFile r:link="rId3"/>
            <p:extLst>
              <p:ext uri="{DAA4B4D4-6D71-4841-9C94-3DE7FCFB9230}">
                <p14:media xmlns:p14="http://schemas.microsoft.com/office/powerpoint/2010/main" r:link="rId4"/>
              </p:ext>
            </p:extLst>
          </p:nvPr>
        </p:nvPicPr>
        <p:blipFill>
          <a:blip r:embed="rId5">
            <a:extLst>
              <a:ext uri="{28A0092B-C50C-407E-A947-70E740481C1C}">
                <a14:useLocalDpi xmlns:a14="http://schemas.microsoft.com/office/drawing/2010/main" val="0"/>
              </a:ext>
            </a:extLst>
          </a:blip>
          <a:srcRect/>
          <a:stretch>
            <a:fillRect/>
          </a:stretch>
        </p:blipFill>
        <p:spPr>
          <a:xfrm>
            <a:off x="3149746" y="1927701"/>
            <a:ext cx="5111750" cy="3833812"/>
          </a:xfrm>
          <a:prstGeom prst="rect">
            <a:avLst/>
          </a:prstGeom>
        </p:spPr>
      </p:pic>
    </p:spTree>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350628"/>
            <a:ext cx="10870565" cy="4974671"/>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（五）治疗</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6" name="图片 388099"/>
          <p:cNvPicPr>
            <a:picLocks noChangeArrowheads="1"/>
          </p:cNvPicPr>
          <p:nvPr/>
        </p:nvPicPr>
        <p:blipFill>
          <a:blip r:embed="rId3" cstate="print">
            <a:lum bright="-6000" contrast="18000"/>
            <a:extLst>
              <a:ext uri="{28A0092B-C50C-407E-A947-70E740481C1C}">
                <a14:useLocalDpi xmlns:a14="http://schemas.microsoft.com/office/drawing/2010/main" val="0"/>
              </a:ext>
            </a:extLst>
          </a:blip>
          <a:srcRect l="18628"/>
          <a:stretch>
            <a:fillRect/>
          </a:stretch>
        </p:blipFill>
        <p:spPr bwMode="auto">
          <a:xfrm>
            <a:off x="7370788" y="1715770"/>
            <a:ext cx="1709738"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88100"/>
          <p:cNvPicPr>
            <a:picLocks noChangeArrowheads="1"/>
          </p:cNvPicPr>
          <p:nvPr/>
        </p:nvPicPr>
        <p:blipFill>
          <a:blip r:embed="rId4">
            <a:lum bright="-6000" contrast="18000"/>
            <a:extLst>
              <a:ext uri="{28A0092B-C50C-407E-A947-70E740481C1C}">
                <a14:useLocalDpi xmlns:a14="http://schemas.microsoft.com/office/drawing/2010/main" val="0"/>
              </a:ext>
            </a:extLst>
          </a:blip>
          <a:srcRect l="3592" r="40741"/>
          <a:stretch>
            <a:fillRect/>
          </a:stretch>
        </p:blipFill>
        <p:spPr bwMode="auto">
          <a:xfrm>
            <a:off x="5551513" y="1644333"/>
            <a:ext cx="16557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388109"/>
          <p:cNvSpPr txBox="1">
            <a:spLocks noChangeArrowheads="1"/>
          </p:cNvSpPr>
          <p:nvPr/>
        </p:nvSpPr>
        <p:spPr bwMode="auto">
          <a:xfrm>
            <a:off x="2420963" y="2220595"/>
            <a:ext cx="61118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eaLnBrk="1" hangingPunct="1">
              <a:spcBef>
                <a:spcPct val="50000"/>
              </a:spcBef>
            </a:pPr>
            <a:r>
              <a:rPr lang="zh-CN" altLang="en-US" sz="2800" b="1" dirty="0">
                <a:solidFill>
                  <a:srgbClr val="FF5050"/>
                </a:solidFill>
                <a:ea typeface="宋体" panose="02010600030101010101" pitchFamily="2" charset="-122"/>
              </a:rPr>
              <a:t>血管支架治疗</a:t>
            </a:r>
            <a:endParaRPr lang="zh-CN" altLang="en-US" sz="2800" b="1" dirty="0">
              <a:solidFill>
                <a:srgbClr val="FF5050"/>
              </a:solidFill>
              <a:ea typeface="宋体" panose="02010600030101010101" pitchFamily="2" charset="-122"/>
            </a:endParaRPr>
          </a:p>
        </p:txBody>
      </p:sp>
      <p:pic>
        <p:nvPicPr>
          <p:cNvPr id="9" name="图片 388110"/>
          <p:cNvPicPr>
            <a:picLocks noChangeArrowheads="1"/>
          </p:cNvPicPr>
          <p:nvPr/>
        </p:nvPicPr>
        <p:blipFill>
          <a:blip r:embed="rId5">
            <a:extLst>
              <a:ext uri="{28A0092B-C50C-407E-A947-70E740481C1C}">
                <a14:useLocalDpi xmlns:a14="http://schemas.microsoft.com/office/drawing/2010/main" val="0"/>
              </a:ext>
            </a:extLst>
          </a:blip>
          <a:srcRect l="19388" t="1584" r="22324" b="4189"/>
          <a:stretch>
            <a:fillRect/>
          </a:stretch>
        </p:blipFill>
        <p:spPr bwMode="auto">
          <a:xfrm>
            <a:off x="3463951" y="1715770"/>
            <a:ext cx="1800225"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350628"/>
            <a:ext cx="10870565" cy="4932726"/>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（五）治疗</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6" name="内容占位符 391173" descr="DSCF0933"/>
          <p:cNvPicPr>
            <a:picLocks noChangeAspect="1" noChangeArrowheads="1"/>
          </p:cNvPicPr>
          <p:nvPr/>
        </p:nvPicPr>
        <p:blipFill>
          <a:blip r:embed="rId3">
            <a:lum contrast="18000"/>
            <a:extLst>
              <a:ext uri="{28A0092B-C50C-407E-A947-70E740481C1C}">
                <a14:useLocalDpi xmlns:a14="http://schemas.microsoft.com/office/drawing/2010/main" val="0"/>
              </a:ext>
            </a:extLst>
          </a:blip>
          <a:srcRect/>
          <a:stretch>
            <a:fillRect/>
          </a:stretch>
        </p:blipFill>
        <p:spPr>
          <a:xfrm>
            <a:off x="3064007" y="1715770"/>
            <a:ext cx="5761037" cy="4248150"/>
          </a:xfrm>
          <a:prstGeom prst="rect">
            <a:avLst/>
          </a:prstGeom>
          <a:ln>
            <a:solidFill>
              <a:schemeClr val="hlink"/>
            </a:solidFill>
            <a:miter lim="800000"/>
            <a:headEnd/>
            <a:tailEnd/>
          </a:ln>
        </p:spPr>
      </p:pic>
    </p:spTree>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四</a:t>
            </a: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a:ln w="3175">
                  <a:noFill/>
                  <a:prstDash val="dash"/>
                </a:ln>
                <a:solidFill>
                  <a:schemeClr val="bg1"/>
                </a:solidFill>
                <a:latin typeface="微软雅黑" panose="020B0503020204020204" charset="-122"/>
                <a:ea typeface="微软雅黑" panose="020B0503020204020204" charset="-122"/>
              </a:rPr>
              <a:t>脑出血</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847788" y="2333284"/>
            <a:ext cx="6761027"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脑出血（</a:t>
            </a:r>
            <a:r>
              <a:rPr lang="en-US" altLang="zh-CN" sz="1800" dirty="0">
                <a:latin typeface="微软雅黑" panose="020B0503020204020204" charset="-122"/>
                <a:ea typeface="微软雅黑" panose="020B0503020204020204" charset="-122"/>
                <a:cs typeface="+mn-cs"/>
              </a:rPr>
              <a:t>intracerebral hemorrhage, ICH</a:t>
            </a:r>
            <a:r>
              <a:rPr lang="zh-CN" altLang="en-US" sz="1800" dirty="0">
                <a:latin typeface="微软雅黑" panose="020B0503020204020204" charset="-122"/>
                <a:ea typeface="微软雅黑" panose="020B0503020204020204" charset="-122"/>
                <a:cs typeface="+mn-cs"/>
              </a:rPr>
              <a:t>）指原发性非外伤性脑实质内出血。</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基底节区的血液供应来自豆纹动脉，该动脉自大脑中动脉垂直分支而出，故基底节区为脑出血的好发部位。 </a:t>
            </a: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pic>
        <p:nvPicPr>
          <p:cNvPr id="5" name="内容占位符 295953" descr="strokehaemorrhagic4"/>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a:xfrm>
            <a:off x="7722437" y="2536825"/>
            <a:ext cx="3695700" cy="2771775"/>
          </a:xfrm>
          <a:prstGeom prst="rect">
            <a:avLst/>
          </a:prstGeom>
        </p:spPr>
      </p:pic>
    </p:spTree>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3370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rPr>
              <a:t>病因及发病机制</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95076" y="2103437"/>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pPr>
            <a:r>
              <a:rPr lang="zh-CN" altLang="en-US" sz="1800" dirty="0">
                <a:latin typeface="微软雅黑" panose="020B0503020204020204" charset="-122"/>
                <a:ea typeface="微软雅黑" panose="020B0503020204020204" charset="-122"/>
                <a:cs typeface="+mn-cs"/>
              </a:rPr>
              <a:t>最常见的病因是高血压合并细小脑动脉硬化；</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其他病因有脑动脉瘤、脑动静脉畸形、脑动脉炎、血液病、抗凝或溶栓治疗、脑淀粉样血管病、脑肿瘤、梗死后脑出血等。</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常见诱因有情绪激动、剧烈活动、用力排便、酗酒等。</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评估时注意询问病人有无高血压、动脉粥样硬化、出血性疾病史；有无脑卒中的家族史；有无长期服用抗凝药、降压药等；有无情绪激动、精神紧张、过度疲劳、用力排便等诱因；了解病人的生活习惯、烟酒嗜好、体重状况等。 </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．临床特点</a:t>
            </a:r>
            <a:endParaRPr lang="zh-CN" altLang="en-US" sz="1800" b="1" dirty="0">
              <a:solidFill>
                <a:srgbClr val="2E75B6"/>
              </a:solidFill>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多于活动或情绪激动时突然发病，病情往往在数分钟至数小时内发展至高峰。</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发病前多无前驱症状，少数有头晕、头痛、肢体乏力、口齿不清等症状。</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临床表现因出血部位及出血量不同而异。</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r>
              <a:rPr lang="zh-CN" altLang="en-US" sz="1800" dirty="0">
                <a:latin typeface="微软雅黑" panose="020B0503020204020204" charset="-122"/>
                <a:ea typeface="微软雅黑" panose="020B0503020204020204" charset="-122"/>
                <a:cs typeface="+mn-cs"/>
              </a:rPr>
              <a:t>预后取决于出血部位、出血量、全身情况及有无并发症，脑干、丘脑及大量脑室出血者预后较差。 </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．临床类型及表现</a:t>
            </a:r>
            <a:endParaRPr lang="zh-CN" altLang="en-US" sz="1800" b="1" dirty="0">
              <a:solidFill>
                <a:srgbClr val="2E75B6"/>
              </a:solidFill>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a:t>
            </a:r>
            <a:r>
              <a:rPr lang="zh-CN" altLang="en-US" sz="1800" dirty="0">
                <a:latin typeface="微软雅黑" panose="020B0503020204020204" charset="-122"/>
                <a:ea typeface="微软雅黑" panose="020B0503020204020204" charset="-122"/>
                <a:cs typeface="+mn-cs"/>
              </a:rPr>
              <a:t>）基底节区出血  包括壳核出血、丘脑出血和尾状核头出血。壳核、丘脑出血均可累及内囊，典型表现为“三偏征”，即病灶对侧偏瘫、偏身感觉障碍和同向性偏盲，可有意识障碍，累及优势半球时可有失语。其中壳核出血常引起较严重的运动障碍、持续的同向性偏盲；丘脑出血则产生较明显的感觉障碍、短暂的同向性偏盲，可伴有偏身自发性疼痛和感觉过度；尾状核头出血较少见，表现头痛及轻度脑膜刺激征，两眼向病灶侧凝视麻痹。</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2</a:t>
            </a:r>
            <a:r>
              <a:rPr lang="zh-CN" altLang="en-US" sz="1800" dirty="0">
                <a:latin typeface="微软雅黑" panose="020B0503020204020204" charset="-122"/>
                <a:ea typeface="微软雅黑" panose="020B0503020204020204" charset="-122"/>
                <a:cs typeface="+mn-cs"/>
              </a:rPr>
              <a:t>）脑叶出血  以顶叶出血最多见。脑叶出血部位不同，临床表现也不同，如顶叶出血，出现偏身感觉障碍和空间构象障碍；额叶出现偏瘫、</a:t>
            </a:r>
            <a:r>
              <a:rPr lang="en-US" altLang="zh-CN" sz="1800" dirty="0">
                <a:latin typeface="微软雅黑" panose="020B0503020204020204" charset="-122"/>
                <a:ea typeface="微软雅黑" panose="020B0503020204020204" charset="-122"/>
                <a:cs typeface="+mn-cs"/>
              </a:rPr>
              <a:t>Broca</a:t>
            </a:r>
            <a:r>
              <a:rPr lang="zh-CN" altLang="en-US" sz="1800" dirty="0">
                <a:latin typeface="微软雅黑" panose="020B0503020204020204" charset="-122"/>
                <a:ea typeface="微软雅黑" panose="020B0503020204020204" charset="-122"/>
                <a:cs typeface="+mn-cs"/>
              </a:rPr>
              <a:t>失语等；颞叶出现</a:t>
            </a:r>
            <a:r>
              <a:rPr lang="en-US" altLang="zh-CN" sz="1800" dirty="0">
                <a:latin typeface="微软雅黑" panose="020B0503020204020204" charset="-122"/>
                <a:ea typeface="微软雅黑" panose="020B0503020204020204" charset="-122"/>
                <a:cs typeface="+mn-cs"/>
              </a:rPr>
              <a:t>Wernicke</a:t>
            </a:r>
            <a:r>
              <a:rPr lang="zh-CN" altLang="en-US" sz="1800" dirty="0">
                <a:latin typeface="微软雅黑" panose="020B0503020204020204" charset="-122"/>
                <a:ea typeface="微软雅黑" panose="020B0503020204020204" charset="-122"/>
                <a:cs typeface="+mn-cs"/>
              </a:rPr>
              <a:t>失语、精神症状；枕叶出现对侧偏盲等。</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3</a:t>
            </a:r>
            <a:r>
              <a:rPr lang="zh-CN" altLang="en-US" sz="1800" dirty="0">
                <a:latin typeface="微软雅黑" panose="020B0503020204020204" charset="-122"/>
                <a:ea typeface="微软雅黑" panose="020B0503020204020204" charset="-122"/>
                <a:cs typeface="+mn-cs"/>
              </a:rPr>
              <a:t>）脑桥出血  出血量大时病人多迅速陷入昏迷，双侧瞳孔缩小呈针尖样固定于正中位，出现四肢瘫痪、呕吐咖啡样胃内容物、中枢性高热、中枢性呼吸障碍等，多在</a:t>
            </a:r>
            <a:r>
              <a:rPr lang="en-US" altLang="zh-CN" sz="1800" dirty="0">
                <a:latin typeface="微软雅黑" panose="020B0503020204020204" charset="-122"/>
                <a:ea typeface="微软雅黑" panose="020B0503020204020204" charset="-122"/>
                <a:cs typeface="+mn-cs"/>
              </a:rPr>
              <a:t>48</a:t>
            </a:r>
            <a:r>
              <a:rPr lang="zh-CN" altLang="en-US" sz="1800" dirty="0">
                <a:latin typeface="微软雅黑" panose="020B0503020204020204" charset="-122"/>
                <a:ea typeface="微软雅黑" panose="020B0503020204020204" charset="-122"/>
                <a:cs typeface="+mn-cs"/>
              </a:rPr>
              <a:t>小时内死亡。小量出血表现交叉性瘫痪或共济失调性轻偏瘫。</a:t>
            </a: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4</a:t>
            </a:r>
            <a:r>
              <a:rPr lang="zh-CN" altLang="en-US" sz="1800" dirty="0">
                <a:latin typeface="微软雅黑" panose="020B0503020204020204" charset="-122"/>
                <a:ea typeface="微软雅黑" panose="020B0503020204020204" charset="-122"/>
                <a:cs typeface="+mn-cs"/>
              </a:rPr>
              <a:t>）小脑出血  起病突然，数分钟内出现枕部头痛、眩晕、呕吐，病侧肢体共济失调等，无肢体瘫痪。病初多无意识障碍，但大量出血时则很快陷入昏迷，出现呼吸不规则，因枕骨大孔疝而死亡。</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5</a:t>
            </a:r>
            <a:r>
              <a:rPr lang="zh-CN" altLang="en-US" sz="1800" dirty="0">
                <a:latin typeface="微软雅黑" panose="020B0503020204020204" charset="-122"/>
                <a:ea typeface="微软雅黑" panose="020B0503020204020204" charset="-122"/>
                <a:cs typeface="+mn-cs"/>
              </a:rPr>
              <a:t>）原发性脑室出血  由于脑室内脉络丛动脉或室管膜下动脉破裂出血所致。小量脑室出血表现酷似蛛网膜下腔出血，可完全恢复，预后良好。大量脑室出血时，病人迅速出现深昏迷，四肢弛缓性偏瘫、去大脑强直状态、频繁呕吐、针尖样瞳孔等，多迅速死亡。</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       评估时询问病人的起病方式、病情进展速度，发病前有无情绪激动、酗酒、活动及用力排便、脑力紧张活动等诱发因素；观察生命征、瞳孔大小、对光反射有无异常；有无意识障碍及其程度；有无肢体瘫痪及其性质、分布和程度；有无失语及其类型；有无眩晕、吞咽困难和饮水呛咳；有无排便、排尿障碍；有无脱水和营养失调；有无脑膜刺激征。仔细观察有利于正确判断病情变化及预后，及时进行抢救。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脑血管病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pPr>
            <a:r>
              <a:rPr lang="zh-CN" altLang="en-US" sz="1800" dirty="0">
                <a:latin typeface="微软雅黑" panose="020B0503020204020204" charset="-122"/>
                <a:ea typeface="微软雅黑" panose="020B0503020204020204" charset="-122"/>
                <a:cs typeface="+mn-cs"/>
              </a:rPr>
              <a:t>头部</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检查是临床疑诊脑出血的首选检查，可早期发现脑出血部位、范围和出血量；</a:t>
            </a:r>
            <a:endParaRPr lang="zh-CN" altLang="en-US" sz="1800" dirty="0">
              <a:latin typeface="微软雅黑" panose="020B0503020204020204" charset="-122"/>
              <a:ea typeface="微软雅黑" panose="020B0503020204020204" charset="-122"/>
              <a:cs typeface="+mn-cs"/>
            </a:endParaRPr>
          </a:p>
          <a:p>
            <a:pPr lvl="1">
              <a:lnSpc>
                <a:spcPct val="150000"/>
              </a:lnSpc>
            </a:pPr>
            <a:r>
              <a:rPr lang="en-US" altLang="zh-CN" sz="1800" dirty="0">
                <a:latin typeface="微软雅黑" panose="020B0503020204020204" charset="-122"/>
                <a:ea typeface="微软雅黑" panose="020B0503020204020204" charset="-122"/>
                <a:cs typeface="+mn-cs"/>
              </a:rPr>
              <a:t>MRI</a:t>
            </a:r>
            <a:r>
              <a:rPr lang="zh-CN" altLang="en-US" sz="1800" dirty="0">
                <a:latin typeface="微软雅黑" panose="020B0503020204020204" charset="-122"/>
                <a:ea typeface="微软雅黑" panose="020B0503020204020204" charset="-122"/>
                <a:cs typeface="+mn-cs"/>
              </a:rPr>
              <a:t>检查可发现</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不能确定的脑干或小脑的小量出血；</a:t>
            </a:r>
            <a:endParaRPr lang="zh-CN" altLang="en-US" sz="1800" dirty="0">
              <a:latin typeface="微软雅黑" panose="020B0503020204020204" charset="-122"/>
              <a:ea typeface="微软雅黑" panose="020B0503020204020204" charset="-122"/>
              <a:cs typeface="+mn-cs"/>
            </a:endParaRPr>
          </a:p>
          <a:p>
            <a:pPr lvl="1">
              <a:lnSpc>
                <a:spcPct val="150000"/>
              </a:lnSpc>
            </a:pPr>
            <a:r>
              <a:rPr lang="zh-CN" altLang="en-US" sz="1800" dirty="0">
                <a:latin typeface="微软雅黑" panose="020B0503020204020204" charset="-122"/>
                <a:ea typeface="微软雅黑" panose="020B0503020204020204" charset="-122"/>
                <a:cs typeface="+mn-cs"/>
              </a:rPr>
              <a:t>数字减影脑血管造影（</a:t>
            </a:r>
            <a:r>
              <a:rPr lang="en-US" altLang="zh-CN" sz="1800" dirty="0">
                <a:latin typeface="微软雅黑" panose="020B0503020204020204" charset="-122"/>
                <a:ea typeface="微软雅黑" panose="020B0503020204020204" charset="-122"/>
                <a:cs typeface="+mn-cs"/>
              </a:rPr>
              <a:t>DSA</a:t>
            </a:r>
            <a:r>
              <a:rPr lang="zh-CN" altLang="en-US" sz="1800" dirty="0">
                <a:latin typeface="微软雅黑" panose="020B0503020204020204" charset="-122"/>
                <a:ea typeface="微软雅黑" panose="020B0503020204020204" charset="-122"/>
                <a:cs typeface="+mn-cs"/>
              </a:rPr>
              <a:t>）有助于病因诊断；</a:t>
            </a:r>
            <a:endParaRPr lang="zh-CN" altLang="en-US" sz="1800" dirty="0">
              <a:latin typeface="微软雅黑" panose="020B0503020204020204" charset="-122"/>
              <a:ea typeface="微软雅黑" panose="020B0503020204020204" charset="-122"/>
              <a:cs typeface="+mn-cs"/>
            </a:endParaRPr>
          </a:p>
          <a:p>
            <a:pPr lvl="1">
              <a:lnSpc>
                <a:spcPct val="150000"/>
              </a:lnSpc>
            </a:pPr>
            <a:r>
              <a:rPr lang="zh-CN" altLang="en-US" sz="1800" dirty="0">
                <a:latin typeface="微软雅黑" panose="020B0503020204020204" charset="-122"/>
                <a:ea typeface="微软雅黑" panose="020B0503020204020204" charset="-122"/>
                <a:cs typeface="+mn-cs"/>
              </a:rPr>
              <a:t>脑脊液压力增高，病情危重有脑疝形成时禁忌行脑脊液检查。</a:t>
            </a:r>
            <a:endParaRPr lang="zh-CN" altLang="en-US" sz="1800" dirty="0">
              <a:latin typeface="微软雅黑" panose="020B0503020204020204" charset="-122"/>
              <a:ea typeface="微软雅黑" panose="020B0503020204020204" charset="-122"/>
              <a:cs typeface="+mn-cs"/>
            </a:endParaRPr>
          </a:p>
          <a:p>
            <a:pPr lvl="1">
              <a:lnSpc>
                <a:spcPct val="150000"/>
              </a:lnSpc>
            </a:pPr>
            <a:r>
              <a:rPr lang="zh-CN" altLang="en-US" sz="1800" dirty="0">
                <a:latin typeface="微软雅黑" panose="020B0503020204020204" charset="-122"/>
                <a:ea typeface="微软雅黑" panose="020B0503020204020204" charset="-122"/>
                <a:cs typeface="+mn-cs"/>
              </a:rPr>
              <a:t>血液检查提示白细胞计数和血糖有无增高。 </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5" name="内容占位符 371717" descr="DSC9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95536" y="1775714"/>
            <a:ext cx="3176587" cy="4105275"/>
          </a:xfrm>
          <a:prstGeom prst="rect">
            <a:avLst/>
          </a:prstGeom>
        </p:spPr>
      </p:pic>
      <p:pic>
        <p:nvPicPr>
          <p:cNvPr id="7" name="内容占位符 371730" descr="neurology(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976923" y="1775714"/>
            <a:ext cx="3379788" cy="4105275"/>
          </a:xfrm>
          <a:prstGeom prst="rect">
            <a:avLst/>
          </a:prstGeom>
        </p:spPr>
      </p:pic>
    </p:spTree>
  </p:cSld>
  <p:clrMapOvr>
    <a:masterClrMapping/>
  </p:clrMapOvr>
  <p:transition spd="slow">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（四）诊断</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1800" dirty="0">
                <a:latin typeface="微软雅黑" panose="020B0503020204020204" charset="-122"/>
                <a:ea typeface="微软雅黑" panose="020B0503020204020204" charset="-122"/>
                <a:cs typeface="+mn-cs"/>
              </a:rPr>
              <a:t>       中老年患者在活动中或情绪激动时突然发病，迅速出现局灶性神经功能缺损症状以及头痛、呕吐等颅高压症状应考虑脑出血的可能，结合头颅</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检查高密度出血病灶，可以迅速明确诊断。</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rPr>
              <a:t>（五）治疗</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fontAlgn="auto">
              <a:lnSpc>
                <a:spcPct val="150000"/>
              </a:lnSpc>
              <a:spcBef>
                <a:spcPts val="1000"/>
              </a:spcBef>
              <a:spcAft>
                <a:spcPts val="0"/>
              </a:spcAft>
              <a:buClrTx/>
              <a:buSzTx/>
              <a:buNone/>
              <a:defRPr/>
            </a:pPr>
            <a:r>
              <a:rPr lang="zh-CN" altLang="en-US" sz="1800" b="1" dirty="0">
                <a:solidFill>
                  <a:srgbClr val="2E75B6"/>
                </a:solidFill>
                <a:latin typeface="微软雅黑" panose="020B0503020204020204" charset="-122"/>
                <a:ea typeface="微软雅黑" panose="020B0503020204020204" charset="-122"/>
                <a:cs typeface="+mn-cs"/>
              </a:rPr>
              <a:t>急性期</a:t>
            </a:r>
            <a:endParaRPr lang="zh-CN" altLang="en-US" sz="1800" b="1" dirty="0">
              <a:solidFill>
                <a:srgbClr val="2E75B6"/>
              </a:solidFill>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治疗原则：防止再出血，控制脑水肿，维持生命功能和防治并发症。</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治疗目的：挽救病人生命，减少神经功能残疾程度和降低复发率。</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治疗措施：减轻脑水肿，降低颅内压，调整血压，必要时手术治疗，促进神经功能恢复。</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b="1" dirty="0">
                <a:solidFill>
                  <a:srgbClr val="2E75B6"/>
                </a:solidFill>
                <a:latin typeface="微软雅黑" panose="020B0503020204020204" charset="-122"/>
                <a:ea typeface="微软雅黑" panose="020B0503020204020204" charset="-122"/>
                <a:cs typeface="+mn-cs"/>
              </a:rPr>
              <a:t>恢复期</a:t>
            </a:r>
            <a:endParaRPr lang="zh-CN" altLang="en-US" sz="1800" b="1" dirty="0">
              <a:solidFill>
                <a:srgbClr val="2E75B6"/>
              </a:solidFill>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加强肢体、言语及生活自理能力等的功能锻炼。 </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82487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五</a:t>
            </a: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a:ln w="3175">
                  <a:noFill/>
                  <a:prstDash val="dash"/>
                </a:ln>
                <a:solidFill>
                  <a:schemeClr val="bg1"/>
                </a:solidFill>
                <a:latin typeface="微软雅黑" panose="020B0503020204020204" charset="-122"/>
                <a:ea typeface="微软雅黑" panose="020B0503020204020204" charset="-122"/>
              </a:rPr>
              <a:t>蛛网膜下隙出血</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78299" y="2266173"/>
            <a:ext cx="9101555"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蛛网膜下隙出血</a:t>
            </a: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是指脑底部或脑表面血管破裂后，血液直接流入蛛网膜下隙引起相应临床症状的一种脑卒中。</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以青壮年多见，女性多于男性。 </a:t>
            </a: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82487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五</a:t>
            </a: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a:ln w="3175">
                  <a:noFill/>
                  <a:prstDash val="dash"/>
                </a:ln>
                <a:solidFill>
                  <a:schemeClr val="bg1"/>
                </a:solidFill>
                <a:latin typeface="微软雅黑" panose="020B0503020204020204" charset="-122"/>
                <a:ea typeface="微软雅黑" panose="020B0503020204020204" charset="-122"/>
              </a:rPr>
              <a:t>蛛网膜下隙出血</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78299" y="2266173"/>
            <a:ext cx="9101555"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蛛网膜下隙出血</a:t>
            </a: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是指脑底部或脑表面血管破裂后，血液直接流入蛛网膜下隙引起相应临床症状的一种脑卒中。</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以青壮年多见，女性多于男性。 </a:t>
            </a: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3370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rPr>
              <a:t>病因及发病机制</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95076" y="2103437"/>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pP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最常见的病因是先天性动脉瘤，约占</a:t>
            </a:r>
            <a:r>
              <a:rPr lang="en-US" altLang="zh-CN" sz="1800" dirty="0">
                <a:latin typeface="微软雅黑" panose="020B0503020204020204" charset="-122"/>
                <a:ea typeface="微软雅黑" panose="020B0503020204020204" charset="-122"/>
                <a:cs typeface="+mn-cs"/>
              </a:rPr>
              <a:t>75%</a:t>
            </a:r>
            <a:r>
              <a:rPr lang="zh-CN" altLang="en-US" sz="1800" dirty="0">
                <a:latin typeface="微软雅黑" panose="020B0503020204020204" charset="-122"/>
                <a:ea typeface="微软雅黑" panose="020B0503020204020204" charset="-122"/>
                <a:cs typeface="+mn-cs"/>
              </a:rPr>
              <a:t>；其次为动静脉畸形（</a:t>
            </a:r>
            <a:r>
              <a:rPr lang="en-US" altLang="zh-CN" sz="1800" dirty="0">
                <a:latin typeface="微软雅黑" panose="020B0503020204020204" charset="-122"/>
                <a:ea typeface="微软雅黑" panose="020B0503020204020204" charset="-122"/>
                <a:cs typeface="+mn-cs"/>
              </a:rPr>
              <a:t>AVM</a:t>
            </a:r>
            <a:r>
              <a:rPr lang="zh-CN" altLang="en-US" sz="1800" dirty="0">
                <a:latin typeface="微软雅黑" panose="020B0503020204020204" charset="-122"/>
                <a:ea typeface="微软雅黑" panose="020B0503020204020204" charset="-122"/>
                <a:cs typeface="+mn-cs"/>
              </a:rPr>
              <a:t>）和高血压动脉粥样硬化所致的梭形动脉瘤；其他原因包括真菌性动脉瘤、脑血管炎、血液病、脑肿瘤等；约</a:t>
            </a:r>
            <a:r>
              <a:rPr lang="en-US" altLang="zh-CN" sz="1800" dirty="0">
                <a:latin typeface="微软雅黑" panose="020B0503020204020204" charset="-122"/>
                <a:ea typeface="微软雅黑" panose="020B0503020204020204" charset="-122"/>
                <a:cs typeface="+mn-cs"/>
              </a:rPr>
              <a:t>10%</a:t>
            </a:r>
            <a:r>
              <a:rPr lang="zh-CN" altLang="en-US" sz="1800" dirty="0">
                <a:latin typeface="微软雅黑" panose="020B0503020204020204" charset="-122"/>
                <a:ea typeface="微软雅黑" panose="020B0503020204020204" charset="-122"/>
                <a:cs typeface="+mn-cs"/>
              </a:rPr>
              <a:t>的病人原因不明。</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询问病人有无颅内动脉瘤、脑血管畸形、高血压、脑动脉粥样硬化、血液病、糖尿病、冠心病等病史；过去有无类似发作及诊治情况。 </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．症状</a:t>
            </a:r>
            <a:endParaRPr lang="zh-CN" altLang="en-US" sz="1800" b="1" dirty="0">
              <a:solidFill>
                <a:srgbClr val="2E75B6"/>
              </a:solidFill>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       起病急骤，多于活动、情绪激动、排便时突然出现异常剧烈的头痛，数分钟至数小时内发展至高峰，呈胀痛或爆裂样疼痛，难以忍受；多伴有呕吐、面色苍白、项背部或下肢疼痛、畏光等，可有短暂的意识障碍或烦躁、谵妄、幻觉等精神症状；少数出现部分性或全面性癫痫发作；重症病人起病后迅即陷入深昏迷。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．体征  </a:t>
            </a:r>
            <a:endParaRPr lang="zh-CN" altLang="en-US" sz="1800" b="1" dirty="0">
              <a:solidFill>
                <a:srgbClr val="2E75B6"/>
              </a:solidFill>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a:t>
            </a:r>
            <a:r>
              <a:rPr lang="zh-CN" altLang="en-US" sz="1800" dirty="0">
                <a:latin typeface="微软雅黑" panose="020B0503020204020204" charset="-122"/>
                <a:ea typeface="微软雅黑" panose="020B0503020204020204" charset="-122"/>
                <a:cs typeface="+mn-cs"/>
              </a:rPr>
              <a:t>）脑膜刺激征  发病数小时后出现颈项强直、凯尔尼格征阳性，一般</a:t>
            </a:r>
            <a:r>
              <a:rPr lang="en-US" altLang="zh-CN" sz="1800" dirty="0">
                <a:latin typeface="微软雅黑" panose="020B0503020204020204" charset="-122"/>
                <a:ea typeface="微软雅黑" panose="020B0503020204020204" charset="-122"/>
                <a:cs typeface="+mn-cs"/>
              </a:rPr>
              <a:t>3</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4</a:t>
            </a:r>
            <a:r>
              <a:rPr lang="zh-CN" altLang="en-US" sz="1800" dirty="0">
                <a:latin typeface="微软雅黑" panose="020B0503020204020204" charset="-122"/>
                <a:ea typeface="微软雅黑" panose="020B0503020204020204" charset="-122"/>
                <a:cs typeface="+mn-cs"/>
              </a:rPr>
              <a:t>周后好转或消失。</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2</a:t>
            </a:r>
            <a:r>
              <a:rPr lang="zh-CN" altLang="en-US" sz="1800" dirty="0">
                <a:latin typeface="微软雅黑" panose="020B0503020204020204" charset="-122"/>
                <a:ea typeface="微软雅黑" panose="020B0503020204020204" charset="-122"/>
                <a:cs typeface="+mn-cs"/>
              </a:rPr>
              <a:t>）眼底变化  </a:t>
            </a:r>
            <a:r>
              <a:rPr lang="en-US" altLang="zh-CN" sz="1800" dirty="0">
                <a:latin typeface="微软雅黑" panose="020B0503020204020204" charset="-122"/>
                <a:ea typeface="微软雅黑" panose="020B0503020204020204" charset="-122"/>
                <a:cs typeface="+mn-cs"/>
              </a:rPr>
              <a:t>10%</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20%</a:t>
            </a:r>
            <a:r>
              <a:rPr lang="zh-CN" altLang="en-US" sz="1800" dirty="0">
                <a:latin typeface="微软雅黑" panose="020B0503020204020204" charset="-122"/>
                <a:ea typeface="微软雅黑" panose="020B0503020204020204" charset="-122"/>
                <a:cs typeface="+mn-cs"/>
              </a:rPr>
              <a:t>病人可有视乳头水肿，部分病人出现一侧或两侧玻璃体下片状出血。</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3</a:t>
            </a:r>
            <a:r>
              <a:rPr lang="zh-CN" altLang="en-US" sz="1800" dirty="0">
                <a:latin typeface="微软雅黑" panose="020B0503020204020204" charset="-122"/>
                <a:ea typeface="微软雅黑" panose="020B0503020204020204" charset="-122"/>
                <a:cs typeface="+mn-cs"/>
              </a:rPr>
              <a:t>）神经受损表现  少数病人可出现偏瘫、偏盲、失语、共济失调等。脑神经受损时常表现为一侧动眼神经麻痹。</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552463" y="1942050"/>
            <a:ext cx="939517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3</a:t>
            </a:r>
            <a:r>
              <a:rPr lang="zh-CN" altLang="en-US" sz="1800" b="1" dirty="0">
                <a:solidFill>
                  <a:srgbClr val="2E75B6"/>
                </a:solidFill>
                <a:latin typeface="微软雅黑" panose="020B0503020204020204" charset="-122"/>
                <a:ea typeface="微软雅黑" panose="020B0503020204020204" charset="-122"/>
                <a:cs typeface="+mn-cs"/>
              </a:rPr>
              <a:t>．并发症</a:t>
            </a:r>
            <a:endParaRPr lang="zh-CN" altLang="en-US" sz="1800" b="1" dirty="0">
              <a:solidFill>
                <a:srgbClr val="2E75B6"/>
              </a:solidFill>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①再出血：是</a:t>
            </a: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主要且致命的急性并发症，多发生在病后</a:t>
            </a:r>
            <a:r>
              <a:rPr lang="en-US" altLang="zh-CN" sz="1800" dirty="0">
                <a:latin typeface="微软雅黑" panose="020B0503020204020204" charset="-122"/>
                <a:ea typeface="微软雅黑" panose="020B0503020204020204" charset="-122"/>
                <a:cs typeface="+mn-cs"/>
              </a:rPr>
              <a:t>10</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14</a:t>
            </a:r>
            <a:r>
              <a:rPr lang="zh-CN" altLang="en-US" sz="1800" dirty="0">
                <a:latin typeface="微软雅黑" panose="020B0503020204020204" charset="-122"/>
                <a:ea typeface="微软雅黑" panose="020B0503020204020204" charset="-122"/>
                <a:cs typeface="+mn-cs"/>
              </a:rPr>
              <a:t>天。病人在病情稳定后突然再次出现剧烈头痛、呕吐、昏迷等，脑膜刺激征明显加重，脑脊液再次呈鲜红色。</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②脑血管痉挛：脑血管痉挛导致脑实质缺血，引起轻偏瘫等局灶性体征。病后</a:t>
            </a:r>
            <a:r>
              <a:rPr lang="en-US" altLang="zh-CN" sz="1800" dirty="0">
                <a:latin typeface="微软雅黑" panose="020B0503020204020204" charset="-122"/>
                <a:ea typeface="微软雅黑" panose="020B0503020204020204" charset="-122"/>
                <a:cs typeface="+mn-cs"/>
              </a:rPr>
              <a:t>10</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14</a:t>
            </a:r>
            <a:r>
              <a:rPr lang="zh-CN" altLang="en-US" sz="1800" dirty="0">
                <a:latin typeface="微软雅黑" panose="020B0503020204020204" charset="-122"/>
                <a:ea typeface="微软雅黑" panose="020B0503020204020204" charset="-122"/>
                <a:cs typeface="+mn-cs"/>
              </a:rPr>
              <a:t>天为迟发性血管痉挛高峰期，是死亡和伤残的重要原因。</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③脑积水：分别发生于发病当日或数周后，病人出现嗜睡、近记忆损害、脑神经瘫痪等。</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r>
              <a:rPr lang="zh-CN" altLang="en-US" sz="1800" dirty="0">
                <a:latin typeface="微软雅黑" panose="020B0503020204020204" charset="-122"/>
                <a:ea typeface="微软雅黑" panose="020B0503020204020204" charset="-122"/>
                <a:cs typeface="+mn-cs"/>
              </a:rPr>
              <a:t>④其他：少数</a:t>
            </a: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病人可出现癫痫发作、低钠血症、心功能不全和肺水肿等。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8072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概述</a:t>
            </a:r>
            <a:endPar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占位符 227332"/>
          <p:cNvSpPr txBox="1">
            <a:spLocks noChangeArrowheads="1"/>
          </p:cNvSpPr>
          <p:nvPr/>
        </p:nvSpPr>
        <p:spPr>
          <a:xfrm>
            <a:off x="1745410" y="2588002"/>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06400" algn="just">
              <a:lnSpc>
                <a:spcPct val="150000"/>
              </a:lnSpc>
            </a:pPr>
            <a:r>
              <a:rPr lang="zh-CN" altLang="en-US" sz="1800" b="1" dirty="0">
                <a:solidFill>
                  <a:srgbClr val="2E75B6"/>
                </a:solidFill>
                <a:latin typeface="微软雅黑" panose="020B0503020204020204" charset="-122"/>
                <a:ea typeface="微软雅黑" panose="020B0503020204020204" charset="-122"/>
                <a:cs typeface="+mn-cs"/>
              </a:rPr>
              <a:t>脑血管疾病（</a:t>
            </a:r>
            <a:r>
              <a:rPr lang="en-US" altLang="zh-CN" sz="1800" b="1" dirty="0">
                <a:solidFill>
                  <a:srgbClr val="2E75B6"/>
                </a:solidFill>
                <a:latin typeface="微软雅黑" panose="020B0503020204020204" charset="-122"/>
                <a:ea typeface="微软雅黑" panose="020B0503020204020204" charset="-122"/>
                <a:cs typeface="+mn-cs"/>
              </a:rPr>
              <a:t>cerebrovascular disease, CVD</a:t>
            </a:r>
            <a:r>
              <a:rPr lang="zh-CN" altLang="en-US" sz="1800" b="1" dirty="0">
                <a:solidFill>
                  <a:srgbClr val="2E75B6"/>
                </a:solidFill>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是指各种血管源性脑病变引起的脑功能障碍，是神经系统的常见病和多发病。</a:t>
            </a:r>
            <a:endParaRPr lang="zh-CN" altLang="en-US" sz="1800" dirty="0">
              <a:latin typeface="微软雅黑" panose="020B0503020204020204" charset="-122"/>
              <a:ea typeface="微软雅黑" panose="020B0503020204020204" charset="-122"/>
              <a:cs typeface="+mn-cs"/>
            </a:endParaRPr>
          </a:p>
          <a:p>
            <a:pPr marL="0" indent="406400" algn="just">
              <a:lnSpc>
                <a:spcPct val="150000"/>
              </a:lnSpc>
            </a:pPr>
            <a:endParaRPr lang="zh-CN" altLang="en-US" sz="1800" dirty="0">
              <a:latin typeface="微软雅黑" panose="020B0503020204020204" charset="-122"/>
              <a:ea typeface="微软雅黑" panose="020B0503020204020204" charset="-122"/>
              <a:cs typeface="+mn-cs"/>
            </a:endParaRPr>
          </a:p>
          <a:p>
            <a:pPr marL="0" indent="406400" algn="just">
              <a:lnSpc>
                <a:spcPct val="150000"/>
              </a:lnSpc>
            </a:pPr>
            <a:r>
              <a:rPr lang="zh-CN" altLang="en-US" sz="1800" b="1" dirty="0">
                <a:solidFill>
                  <a:srgbClr val="2E75B6"/>
                </a:solidFill>
                <a:latin typeface="微软雅黑" panose="020B0503020204020204" charset="-122"/>
                <a:ea typeface="微软雅黑" panose="020B0503020204020204" charset="-122"/>
                <a:cs typeface="+mn-cs"/>
              </a:rPr>
              <a:t>急性脑血管疾病</a:t>
            </a:r>
            <a:r>
              <a:rPr lang="zh-CN" altLang="en-US" sz="1800" dirty="0">
                <a:latin typeface="微软雅黑" panose="020B0503020204020204" charset="-122"/>
                <a:ea typeface="微软雅黑" panose="020B0503020204020204" charset="-122"/>
                <a:cs typeface="+mn-cs"/>
              </a:rPr>
              <a:t>是指急性脑血液循环障碍所导致的局限性或弥漫性神经功能缺损综合征。 </a:t>
            </a: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eaLnBrk="1" hangingPunct="1">
              <a:lnSpc>
                <a:spcPct val="150000"/>
              </a:lnSpc>
              <a:buNone/>
            </a:pP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检查是确诊的首选方法，可见蛛网膜下腔高密度出血征象，并可对病情进行动态观察；脑脊液检查可见均匀一致的血性脑脊液，压力明显增高；</a:t>
            </a:r>
            <a:r>
              <a:rPr lang="en-US" altLang="zh-CN" sz="1800" dirty="0">
                <a:latin typeface="微软雅黑" panose="020B0503020204020204" charset="-122"/>
                <a:ea typeface="微软雅黑" panose="020B0503020204020204" charset="-122"/>
                <a:cs typeface="+mn-cs"/>
              </a:rPr>
              <a:t>DSA</a:t>
            </a:r>
            <a:r>
              <a:rPr lang="zh-CN" altLang="en-US" sz="1800" dirty="0">
                <a:latin typeface="微软雅黑" panose="020B0503020204020204" charset="-122"/>
                <a:ea typeface="微软雅黑" panose="020B0503020204020204" charset="-122"/>
                <a:cs typeface="+mn-cs"/>
              </a:rPr>
              <a:t>确定动脉瘤位置，为</a:t>
            </a:r>
            <a:r>
              <a:rPr lang="en-US" altLang="zh-CN" sz="1800" dirty="0">
                <a:latin typeface="微软雅黑" panose="020B0503020204020204" charset="-122"/>
                <a:ea typeface="微软雅黑" panose="020B0503020204020204" charset="-122"/>
                <a:cs typeface="+mn-cs"/>
              </a:rPr>
              <a:t>SAH</a:t>
            </a:r>
            <a:r>
              <a:rPr lang="zh-CN" altLang="en-US" sz="1800" dirty="0">
                <a:latin typeface="微软雅黑" panose="020B0503020204020204" charset="-122"/>
                <a:ea typeface="微软雅黑" panose="020B0503020204020204" charset="-122"/>
                <a:cs typeface="+mn-cs"/>
              </a:rPr>
              <a:t>病因诊断提供依据。 </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pic>
        <p:nvPicPr>
          <p:cNvPr id="5" name="内容占位符 373767" descr="PA170152"/>
          <p:cNvPicPr>
            <a:picLocks noChangeAspect="1" noChangeArrowheads="1"/>
          </p:cNvPicPr>
          <p:nvPr/>
        </p:nvPicPr>
        <p:blipFill>
          <a:blip r:embed="rId3">
            <a:extLst>
              <a:ext uri="{28A0092B-C50C-407E-A947-70E740481C1C}">
                <a14:useLocalDpi xmlns:a14="http://schemas.microsoft.com/office/drawing/2010/main" val="0"/>
              </a:ext>
            </a:extLst>
          </a:blip>
          <a:srcRect l="23010" t="8427" r="31447" b="8023"/>
          <a:stretch>
            <a:fillRect/>
          </a:stretch>
        </p:blipFill>
        <p:spPr>
          <a:xfrm>
            <a:off x="2562881" y="1831961"/>
            <a:ext cx="3208337" cy="3960812"/>
          </a:xfrm>
          <a:prstGeom prst="rect">
            <a:avLst/>
          </a:prstGeom>
        </p:spPr>
      </p:pic>
      <p:pic>
        <p:nvPicPr>
          <p:cNvPr id="7" name="内容占位符 373769" descr="PA170151"/>
          <p:cNvPicPr>
            <a:picLocks noChangeAspect="1" noChangeArrowheads="1"/>
          </p:cNvPicPr>
          <p:nvPr/>
        </p:nvPicPr>
        <p:blipFill>
          <a:blip r:embed="rId4">
            <a:extLst>
              <a:ext uri="{28A0092B-C50C-407E-A947-70E740481C1C}">
                <a14:useLocalDpi xmlns:a14="http://schemas.microsoft.com/office/drawing/2010/main" val="0"/>
              </a:ext>
            </a:extLst>
          </a:blip>
          <a:srcRect l="38071" t="7135" r="14349" b="8333"/>
          <a:stretch>
            <a:fillRect/>
          </a:stretch>
        </p:blipFill>
        <p:spPr>
          <a:xfrm>
            <a:off x="6018868" y="1831961"/>
            <a:ext cx="3240088" cy="3960812"/>
          </a:xfrm>
          <a:prstGeom prst="rect">
            <a:avLst/>
          </a:prstGeom>
        </p:spPr>
      </p:pic>
    </p:spTree>
  </p:cSld>
  <p:clrMapOvr>
    <a:masterClrMapping/>
  </p:clrMapOvr>
  <p:transition spd="slow">
    <p:randomBar dir="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（四）诊断</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03437"/>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pPr>
            <a:r>
              <a:rPr lang="zh-CN" altLang="en-US" sz="1800" dirty="0">
                <a:latin typeface="微软雅黑" panose="020B0503020204020204" charset="-122"/>
                <a:ea typeface="微软雅黑" panose="020B0503020204020204" charset="-122"/>
                <a:cs typeface="+mn-cs"/>
              </a:rPr>
              <a:t>中老年患者在活动中或情绪激动时突然发病，迅速出现局灶性神经功能缺损症状以及头痛、呕吐等颅高压症状应考虑脑出血的可能，结合头颅</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检查高密度出血病灶，可以迅速明确诊断。</a:t>
            </a:r>
            <a:endParaRPr lang="zh-CN" altLang="en-US" sz="1800" dirty="0">
              <a:latin typeface="微软雅黑" panose="020B0503020204020204" charset="-122"/>
              <a:ea typeface="微软雅黑" panose="020B0503020204020204" charset="-122"/>
              <a:cs typeface="+mn-cs"/>
            </a:endParaRPr>
          </a:p>
          <a:p>
            <a:pPr lvl="1">
              <a:lnSpc>
                <a:spcPct val="150000"/>
              </a:lnSpc>
            </a:pPr>
            <a:r>
              <a:rPr lang="zh-CN" altLang="en-US" sz="1800" dirty="0">
                <a:latin typeface="微软雅黑" panose="020B0503020204020204" charset="-122"/>
                <a:ea typeface="微软雅黑" panose="020B0503020204020204" charset="-122"/>
                <a:cs typeface="+mn-cs"/>
              </a:rPr>
              <a:t>突然发生的剧烈头痛、恶心、呕吐和脑膜刺激征阳性的患者，无局灶性神经缺损体征，伴或不伴意识障碍，应高度怀疑本病，结合</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证实脑池与蛛网膜下腔内有高密度征象可诊断为蛛网膜下腔出血。如果</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检查未发现异常或没有条件进行</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检查时，可根据临床表现结合腰穿</a:t>
            </a:r>
            <a:r>
              <a:rPr lang="en-US" altLang="zh-CN" sz="1800" dirty="0">
                <a:latin typeface="微软雅黑" panose="020B0503020204020204" charset="-122"/>
                <a:ea typeface="微软雅黑" panose="020B0503020204020204" charset="-122"/>
                <a:cs typeface="+mn-cs"/>
              </a:rPr>
              <a:t>CSF</a:t>
            </a:r>
            <a:r>
              <a:rPr lang="zh-CN" altLang="en-US" sz="1800" dirty="0">
                <a:latin typeface="微软雅黑" panose="020B0503020204020204" charset="-122"/>
                <a:ea typeface="微软雅黑" panose="020B0503020204020204" charset="-122"/>
                <a:cs typeface="+mn-cs"/>
              </a:rPr>
              <a:t>呈均匀一致血性、压力增高等特点作出蛛网膜下腔出血的诊断。</a:t>
            </a: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rPr>
              <a:t>（五）治疗</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治疗原则：制止继续出血，预防复发。</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治疗目的：维持生命机能，降低病死率。</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治疗措施：绝对卧床休息，降低颅内压，止血和预防再出血，防治脑血管痉挛，必要时手术等。 </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rPr>
              <a:t>（六）健康教育</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669909" y="1925272"/>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1</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．疾病知识指导  告知病人本病的相关知识，向病人解释头痛的原因，强调绝对卧床休息、情绪稳定的重要性，指导病人合理休息，积极配合各项检查及治疗。</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lvl="1" indent="0">
              <a:lnSpc>
                <a:spcPct val="150000"/>
              </a:lnSpc>
              <a:buNone/>
            </a:pP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．预防保健指导  告知病人及家属容易导致再出血的各种诱因，指导病人与医护人员密切配合，避免剧烈运动、用力排便、情绪激动、剧烈咳嗽、喷嚏和劳累等使血压及颅内压增高的诱因；保持大便通畅，如便秘时给予缓泻剂或开塞露，血压过高时遵医嘱降压，病人烦躁时给予镇静处理等；生活有规律，合理饮食，多吃维生素丰富的食物，保持稳定的情绪；育龄期女性，在</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SAH</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后</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1</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年内避免妊娠和分娩。</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帕金森病</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文本占位符 227332"/>
          <p:cNvSpPr txBox="1">
            <a:spLocks noChangeArrowheads="1"/>
          </p:cNvSpPr>
          <p:nvPr/>
        </p:nvSpPr>
        <p:spPr>
          <a:xfrm>
            <a:off x="1745410" y="2588002"/>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zh-CN" altLang="en-US" sz="1800" dirty="0">
                <a:latin typeface="微软雅黑" panose="020B0503020204020204" charset="-122"/>
                <a:ea typeface="微软雅黑" panose="020B0503020204020204" charset="-122"/>
                <a:cs typeface="+mn-cs"/>
              </a:rPr>
              <a:t>       帕金森病（</a:t>
            </a:r>
            <a:r>
              <a:rPr lang="en-US" altLang="zh-CN" sz="1800" dirty="0">
                <a:latin typeface="微软雅黑" panose="020B0503020204020204" charset="-122"/>
                <a:ea typeface="微软雅黑" panose="020B0503020204020204" charset="-122"/>
                <a:cs typeface="+mn-cs"/>
              </a:rPr>
              <a:t>Parkinson disease, PD</a:t>
            </a:r>
            <a:r>
              <a:rPr lang="zh-CN" altLang="en-US" sz="1800" dirty="0">
                <a:latin typeface="微软雅黑" panose="020B0503020204020204" charset="-122"/>
                <a:ea typeface="微软雅黑" panose="020B0503020204020204" charset="-122"/>
                <a:cs typeface="+mn-cs"/>
              </a:rPr>
              <a:t>）又称震颤麻痹（</a:t>
            </a:r>
            <a:r>
              <a:rPr lang="en-US" altLang="zh-CN" sz="1800" dirty="0">
                <a:latin typeface="微软雅黑" panose="020B0503020204020204" charset="-122"/>
                <a:ea typeface="微软雅黑" panose="020B0503020204020204" charset="-122"/>
                <a:cs typeface="+mn-cs"/>
              </a:rPr>
              <a:t>paralysis agitans</a:t>
            </a:r>
            <a:r>
              <a:rPr lang="zh-CN" altLang="en-US" sz="1800" dirty="0">
                <a:latin typeface="微软雅黑" panose="020B0503020204020204" charset="-122"/>
                <a:ea typeface="微软雅黑" panose="020B0503020204020204" charset="-122"/>
                <a:cs typeface="+mn-cs"/>
              </a:rPr>
              <a:t>），由</a:t>
            </a:r>
            <a:r>
              <a:rPr lang="en-US" altLang="zh-CN" sz="1800" dirty="0">
                <a:latin typeface="微软雅黑" panose="020B0503020204020204" charset="-122"/>
                <a:ea typeface="微软雅黑" panose="020B0503020204020204" charset="-122"/>
                <a:cs typeface="+mn-cs"/>
              </a:rPr>
              <a:t>Parkinson</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1817</a:t>
            </a:r>
            <a:r>
              <a:rPr lang="zh-CN" altLang="en-US" sz="1800" dirty="0">
                <a:latin typeface="微软雅黑" panose="020B0503020204020204" charset="-122"/>
                <a:ea typeface="微软雅黑" panose="020B0503020204020204" charset="-122"/>
                <a:cs typeface="+mn-cs"/>
              </a:rPr>
              <a:t>）首先描述，是由于黑质多巴胺（</a:t>
            </a:r>
            <a:r>
              <a:rPr lang="en-US" altLang="zh-CN" sz="1800" dirty="0">
                <a:latin typeface="微软雅黑" panose="020B0503020204020204" charset="-122"/>
                <a:ea typeface="微软雅黑" panose="020B0503020204020204" charset="-122"/>
                <a:cs typeface="+mn-cs"/>
              </a:rPr>
              <a:t>DA</a:t>
            </a:r>
            <a:r>
              <a:rPr lang="zh-CN" altLang="en-US" sz="1800" dirty="0">
                <a:latin typeface="微软雅黑" panose="020B0503020204020204" charset="-122"/>
                <a:ea typeface="微软雅黑" panose="020B0503020204020204" charset="-122"/>
                <a:cs typeface="+mn-cs"/>
              </a:rPr>
              <a:t>）能神经元变性缺失引起的一种常见的神经系统变性疾病，以静止性震颤、肌强直、运动徐缓等为主要表现。多见于中老年人，男性多于女性。 </a:t>
            </a: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pic>
        <p:nvPicPr>
          <p:cNvPr id="5" name="内容占位符 402434" descr="1265382131cmo87XsZ"/>
          <p:cNvPicPr>
            <a:picLocks noChangeAspect="1" noChangeArrowheads="1"/>
          </p:cNvPicPr>
          <p:nvPr/>
        </p:nvPicPr>
        <p:blipFill>
          <a:blip r:embed="rId2">
            <a:grayscl/>
            <a:lum bright="-18000" contrast="30000"/>
            <a:extLst>
              <a:ext uri="{28A0092B-C50C-407E-A947-70E740481C1C}">
                <a14:useLocalDpi xmlns:a14="http://schemas.microsoft.com/office/drawing/2010/main" val="0"/>
              </a:ext>
            </a:extLst>
          </a:blip>
          <a:srcRect/>
          <a:stretch>
            <a:fillRect/>
          </a:stretch>
        </p:blipFill>
        <p:spPr>
          <a:xfrm>
            <a:off x="2164534" y="2385532"/>
            <a:ext cx="3340100" cy="2725738"/>
          </a:xfrm>
          <a:prstGeom prst="rect">
            <a:avLst/>
          </a:prstGeom>
        </p:spPr>
      </p:pic>
      <p:pic>
        <p:nvPicPr>
          <p:cNvPr id="7" name="内容占位符 402435" descr="slide0347_image391"/>
          <p:cNvPicPr>
            <a:picLocks noChangeAspect="1" noChangeArrowheads="1"/>
          </p:cNvPicPr>
          <p:nvPr/>
        </p:nvPicPr>
        <p:blipFill>
          <a:blip r:embed="rId3">
            <a:extLst>
              <a:ext uri="{28A0092B-C50C-407E-A947-70E740481C1C}">
                <a14:useLocalDpi xmlns:a14="http://schemas.microsoft.com/office/drawing/2010/main" val="0"/>
              </a:ext>
            </a:extLst>
          </a:blip>
          <a:srcRect l="3836" t="1001" b="10837"/>
          <a:stretch>
            <a:fillRect/>
          </a:stretch>
        </p:blipFill>
        <p:spPr>
          <a:xfrm>
            <a:off x="6331766" y="2209101"/>
            <a:ext cx="3695700" cy="2767013"/>
          </a:xfrm>
          <a:prstGeom prst="rect">
            <a:avLst/>
          </a:prstGeom>
        </p:spPr>
      </p:pic>
    </p:spTree>
  </p:cSld>
  <p:clrMapOvr>
    <a:masterClrMapping/>
  </p:clrMapOvr>
  <p:transition spd="slow">
    <p:randomBar dir="ver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23370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rPr>
              <a:t>病因及发病机制</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95076" y="2413829"/>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pPr>
            <a:r>
              <a:rPr lang="zh-CN" altLang="en-US" sz="1800" dirty="0">
                <a:latin typeface="微软雅黑" panose="020B0503020204020204" charset="-122"/>
                <a:ea typeface="微软雅黑" panose="020B0503020204020204" charset="-122"/>
                <a:cs typeface="+mn-cs"/>
              </a:rPr>
              <a:t>至今病因尚不明，一般认为与年龄老化、环境因素和家族遗传因素有关，且非单一因素引起，可能系多种因素共同作用所致。</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r>
              <a:rPr lang="zh-CN" altLang="en-US" sz="1800" dirty="0">
                <a:latin typeface="微软雅黑" panose="020B0503020204020204" charset="-122"/>
                <a:ea typeface="微软雅黑" panose="020B0503020204020204" charset="-122"/>
                <a:cs typeface="+mn-cs"/>
              </a:rPr>
              <a:t>评估时应询问家族史、外伤史、既往疾病史，有无农业或工业毒物的接触史，反复发病及进展、演变情况。 </a:t>
            </a: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本病起病隐匿，缓慢进展，进行性加重。</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首发症状多为震颤，其次为步行障碍、肌强直和运动迟缓。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8072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sym typeface="+mn-ea"/>
              </a:rPr>
              <a:t>概述</a:t>
            </a:r>
            <a:endPar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364548"/>
          <p:cNvGrpSpPr/>
          <p:nvPr/>
        </p:nvGrpSpPr>
        <p:grpSpPr bwMode="auto">
          <a:xfrm>
            <a:off x="1476637" y="1828482"/>
            <a:ext cx="5761038" cy="4032250"/>
            <a:chOff x="1020" y="799"/>
            <a:chExt cx="3583" cy="2862"/>
          </a:xfrm>
        </p:grpSpPr>
        <p:graphicFrame>
          <p:nvGraphicFramePr>
            <p:cNvPr id="7" name="对象 364549"/>
            <p:cNvGraphicFramePr/>
            <p:nvPr/>
          </p:nvGraphicFramePr>
          <p:xfrm>
            <a:off x="1020" y="799"/>
            <a:ext cx="3583" cy="2862"/>
          </p:xfrm>
          <a:graphic>
            <a:graphicData uri="http://schemas.openxmlformats.org/presentationml/2006/ole">
              <mc:AlternateContent xmlns:mc="http://schemas.openxmlformats.org/markup-compatibility/2006">
                <mc:Choice xmlns:v="urn:schemas-microsoft-com:vml" Requires="v">
                  <p:oleObj spid="_x0000_s1038" name="" r:id="rId3" imgW="3710305" imgH="2964180" progId="MS_ClipArt_Gallery.2">
                    <p:embed/>
                  </p:oleObj>
                </mc:Choice>
                <mc:Fallback>
                  <p:oleObj name="" r:id="rId3" imgW="3710305" imgH="2964180" progId="MS_ClipArt_Gallery.2">
                    <p:embed/>
                    <p:pic>
                      <p:nvPicPr>
                        <p:cNvPr id="0" name="对象 36454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 y="799"/>
                          <a:ext cx="3583" cy="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文本框 364550"/>
            <p:cNvSpPr txBox="1">
              <a:spLocks noChangeArrowheads="1"/>
            </p:cNvSpPr>
            <p:nvPr/>
          </p:nvSpPr>
          <p:spPr bwMode="auto">
            <a:xfrm>
              <a:off x="1383" y="1207"/>
              <a:ext cx="907" cy="324"/>
            </a:xfrm>
            <a:prstGeom prst="rect">
              <a:avLst/>
            </a:prstGeom>
            <a:gradFill rotWithShape="1">
              <a:gsLst>
                <a:gs pos="0">
                  <a:srgbClr val="FF6600"/>
                </a:gs>
                <a:gs pos="100000">
                  <a:srgbClr val="66FF33">
                    <a:alpha val="67998"/>
                  </a:srgbClr>
                </a:gs>
              </a:gsLst>
              <a:path path="shape">
                <a:fillToRect l="50000" t="50000" r="50000" b="50000"/>
              </a:path>
            </a:gra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buClr>
                  <a:schemeClr val="bg1"/>
                </a:buClr>
              </a:pPr>
              <a:r>
                <a:rPr lang="zh-CN" altLang="en-US" sz="2400">
                  <a:solidFill>
                    <a:srgbClr val="FF0000"/>
                  </a:solidFill>
                  <a:latin typeface="Times New Roman" panose="02020603050405020304" pitchFamily="18" charset="0"/>
                  <a:ea typeface="隶书" panose="02010509060101010101" pitchFamily="49" charset="-122"/>
                </a:rPr>
                <a:t>高发病率</a:t>
              </a:r>
              <a:endParaRPr lang="zh-CN" altLang="en-US" sz="2400">
                <a:solidFill>
                  <a:srgbClr val="FF0000"/>
                </a:solidFill>
                <a:latin typeface="Times New Roman" panose="02020603050405020304" pitchFamily="18" charset="0"/>
                <a:ea typeface="隶书" panose="02010509060101010101" pitchFamily="49" charset="-122"/>
              </a:endParaRPr>
            </a:p>
          </p:txBody>
        </p:sp>
        <p:sp>
          <p:nvSpPr>
            <p:cNvPr id="9" name="文本框 364551"/>
            <p:cNvSpPr txBox="1">
              <a:spLocks noChangeArrowheads="1"/>
            </p:cNvSpPr>
            <p:nvPr/>
          </p:nvSpPr>
          <p:spPr bwMode="auto">
            <a:xfrm>
              <a:off x="3424" y="2840"/>
              <a:ext cx="908" cy="324"/>
            </a:xfrm>
            <a:prstGeom prst="rect">
              <a:avLst/>
            </a:prstGeom>
            <a:gradFill rotWithShape="1">
              <a:gsLst>
                <a:gs pos="0">
                  <a:srgbClr val="FFFF00"/>
                </a:gs>
                <a:gs pos="100000">
                  <a:srgbClr val="66FF33">
                    <a:alpha val="4999"/>
                  </a:srgbClr>
                </a:gs>
              </a:gsLst>
              <a:path path="shape">
                <a:fillToRect l="50000" t="50000" r="50000" b="50000"/>
              </a:path>
            </a:gra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buClr>
                  <a:schemeClr val="bg1"/>
                </a:buClr>
              </a:pPr>
              <a:r>
                <a:rPr lang="zh-CN" altLang="en-US" sz="2400">
                  <a:solidFill>
                    <a:srgbClr val="FF0000"/>
                  </a:solidFill>
                  <a:latin typeface="Times New Roman" panose="02020603050405020304" pitchFamily="18" charset="0"/>
                  <a:ea typeface="隶书" panose="02010509060101010101" pitchFamily="49" charset="-122"/>
                </a:rPr>
                <a:t>高复发率</a:t>
              </a:r>
              <a:endParaRPr lang="zh-CN" altLang="en-US" sz="2400">
                <a:solidFill>
                  <a:srgbClr val="FF0000"/>
                </a:solidFill>
                <a:latin typeface="Times New Roman" panose="02020603050405020304" pitchFamily="18" charset="0"/>
                <a:ea typeface="隶书" panose="02010509060101010101" pitchFamily="49" charset="-122"/>
              </a:endParaRPr>
            </a:p>
          </p:txBody>
        </p:sp>
        <p:sp>
          <p:nvSpPr>
            <p:cNvPr id="10" name="文本框 364552"/>
            <p:cNvSpPr txBox="1">
              <a:spLocks noChangeArrowheads="1"/>
            </p:cNvSpPr>
            <p:nvPr/>
          </p:nvSpPr>
          <p:spPr bwMode="auto">
            <a:xfrm>
              <a:off x="1383" y="2870"/>
              <a:ext cx="952" cy="325"/>
            </a:xfrm>
            <a:prstGeom prst="rect">
              <a:avLst/>
            </a:prstGeom>
            <a:gradFill rotWithShape="1">
              <a:gsLst>
                <a:gs pos="0">
                  <a:srgbClr val="FFFF00"/>
                </a:gs>
                <a:gs pos="100000">
                  <a:schemeClr val="folHlink">
                    <a:alpha val="60001"/>
                  </a:schemeClr>
                </a:gs>
              </a:gsLst>
              <a:path path="shape">
                <a:fillToRect l="50000" t="50000" r="50000" b="50000"/>
              </a:path>
            </a:gra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buClr>
                  <a:schemeClr val="bg1"/>
                </a:buClr>
              </a:pPr>
              <a:r>
                <a:rPr lang="zh-CN" altLang="en-US" sz="2400">
                  <a:solidFill>
                    <a:srgbClr val="FF1301"/>
                  </a:solidFill>
                  <a:latin typeface="Times New Roman" panose="02020603050405020304" pitchFamily="18" charset="0"/>
                  <a:ea typeface="隶书" panose="02010509060101010101" pitchFamily="49" charset="-122"/>
                </a:rPr>
                <a:t>高死亡率</a:t>
              </a:r>
              <a:endParaRPr lang="zh-CN" altLang="en-US" sz="2400">
                <a:solidFill>
                  <a:srgbClr val="FF1301"/>
                </a:solidFill>
                <a:latin typeface="Times New Roman" panose="02020603050405020304" pitchFamily="18" charset="0"/>
                <a:ea typeface="隶书" panose="02010509060101010101" pitchFamily="49" charset="-122"/>
              </a:endParaRPr>
            </a:p>
          </p:txBody>
        </p:sp>
        <p:sp>
          <p:nvSpPr>
            <p:cNvPr id="11" name="文本框 364553"/>
            <p:cNvSpPr txBox="1">
              <a:spLocks noChangeArrowheads="1"/>
            </p:cNvSpPr>
            <p:nvPr/>
          </p:nvSpPr>
          <p:spPr bwMode="auto">
            <a:xfrm>
              <a:off x="3379" y="1253"/>
              <a:ext cx="908" cy="325"/>
            </a:xfrm>
            <a:prstGeom prst="rect">
              <a:avLst/>
            </a:prstGeom>
            <a:gradFill rotWithShape="1">
              <a:gsLst>
                <a:gs pos="0">
                  <a:srgbClr val="FFFF00"/>
                </a:gs>
                <a:gs pos="100000">
                  <a:srgbClr val="66FF33">
                    <a:alpha val="18999"/>
                  </a:srgbClr>
                </a:gs>
              </a:gsLst>
              <a:path path="shape">
                <a:fillToRect l="50000" t="50000" r="50000" b="50000"/>
              </a:path>
            </a:gra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buClr>
                  <a:schemeClr val="bg1"/>
                </a:buClr>
              </a:pPr>
              <a:r>
                <a:rPr lang="zh-CN" altLang="en-US" sz="2400">
                  <a:solidFill>
                    <a:srgbClr val="FF0000"/>
                  </a:solidFill>
                  <a:latin typeface="Times New Roman" panose="02020603050405020304" pitchFamily="18" charset="0"/>
                  <a:ea typeface="隶书" panose="02010509060101010101" pitchFamily="49" charset="-122"/>
                </a:rPr>
                <a:t>高致残率</a:t>
              </a:r>
              <a:endParaRPr lang="zh-CN" altLang="en-US" sz="2400">
                <a:solidFill>
                  <a:srgbClr val="FF0000"/>
                </a:solidFill>
                <a:latin typeface="Times New Roman" panose="02020603050405020304" pitchFamily="18" charset="0"/>
                <a:ea typeface="隶书" panose="02010509060101010101" pitchFamily="49" charset="-122"/>
              </a:endParaRPr>
            </a:p>
          </p:txBody>
        </p:sp>
        <p:sp>
          <p:nvSpPr>
            <p:cNvPr id="12" name="文本框 364554"/>
            <p:cNvSpPr txBox="1">
              <a:spLocks noChangeArrowheads="1"/>
            </p:cNvSpPr>
            <p:nvPr/>
          </p:nvSpPr>
          <p:spPr bwMode="auto">
            <a:xfrm>
              <a:off x="2336" y="2135"/>
              <a:ext cx="954" cy="376"/>
            </a:xfrm>
            <a:prstGeom prst="rect">
              <a:avLst/>
            </a:prstGeom>
            <a:gradFill rotWithShape="1">
              <a:gsLst>
                <a:gs pos="0">
                  <a:srgbClr val="FF1301"/>
                </a:gs>
                <a:gs pos="50000">
                  <a:schemeClr val="accent2"/>
                </a:gs>
                <a:gs pos="100000">
                  <a:srgbClr val="FF1301"/>
                </a:gs>
              </a:gsLst>
              <a:lin ang="5400000" scaled="1"/>
            </a:gradFill>
            <a:ln w="12700">
              <a:noFill/>
              <a:miter lim="800000"/>
            </a:ln>
          </p:spPr>
          <p:txBody>
            <a:bodyPr>
              <a:spAutoFit/>
            </a:bodyPr>
            <a:lstStyle/>
            <a:p>
              <a:pPr algn="ctr">
                <a:lnSpc>
                  <a:spcPct val="120000"/>
                </a:lnSpc>
                <a:spcBef>
                  <a:spcPct val="50000"/>
                </a:spcBef>
                <a:buClr>
                  <a:schemeClr val="bg1"/>
                </a:buClr>
                <a:defRPr/>
              </a:pPr>
              <a:r>
                <a:rPr lang="zh-CN" altLang="en-US" sz="2400">
                  <a:solidFill>
                    <a:srgbClr val="FF0000"/>
                  </a:solidFill>
                  <a:latin typeface="Times New Roman" panose="02020603050405020304" pitchFamily="18" charset="0"/>
                  <a:ea typeface="华文行楷" panose="02010800040101010101" pitchFamily="2" charset="-122"/>
                </a:rPr>
                <a:t>脑血管病</a:t>
              </a:r>
              <a:endParaRPr lang="zh-CN" altLang="en-US" sz="2400">
                <a:solidFill>
                  <a:srgbClr val="FF0000"/>
                </a:solidFill>
                <a:latin typeface="Times New Roman" panose="02020603050405020304" pitchFamily="18" charset="0"/>
                <a:ea typeface="华文行楷" panose="02010800040101010101" pitchFamily="2" charset="-122"/>
              </a:endParaRPr>
            </a:p>
          </p:txBody>
        </p:sp>
      </p:grpSp>
      <p:pic>
        <p:nvPicPr>
          <p:cNvPr id="13" name="图片 3" descr="Comp_8025232771.jpg"/>
          <p:cNvPicPr>
            <a:picLocks noGrp="1" noChangeAspect="1" noChangeArrowheads="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a:off x="8210177" y="3746967"/>
            <a:ext cx="26638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53131" y="2006053"/>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．震颤  </a:t>
            </a:r>
            <a:endParaRPr lang="zh-CN" altLang="en-US" sz="1800" b="1" dirty="0">
              <a:solidFill>
                <a:srgbClr val="2E75B6"/>
              </a:solidFill>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多自一侧上肢远端开始，呈现节律性手指屈曲和拇指对掌运动，似“搓丸样”动作，</a:t>
            </a:r>
            <a:r>
              <a:rPr lang="en-US" altLang="zh-CN" sz="1800" dirty="0">
                <a:latin typeface="微软雅黑" panose="020B0503020204020204" charset="-122"/>
                <a:ea typeface="微软雅黑" panose="020B0503020204020204" charset="-122"/>
                <a:cs typeface="+mn-cs"/>
              </a:rPr>
              <a:t>4</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6</a:t>
            </a:r>
            <a:r>
              <a:rPr lang="zh-CN" altLang="en-US" sz="1800" dirty="0">
                <a:latin typeface="微软雅黑" panose="020B0503020204020204" charset="-122"/>
                <a:ea typeface="微软雅黑" panose="020B0503020204020204" charset="-122"/>
                <a:cs typeface="+mn-cs"/>
              </a:rPr>
              <a:t>次</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秒，大多在静止状态时出现，情绪紧张时加剧，随意活动时减轻，入睡后则消失，称为静止性震颤。</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随病情的进展，震颤逐渐波及同侧下肢和对侧上、下肢，呈“</a:t>
            </a:r>
            <a:r>
              <a:rPr lang="en-US" altLang="zh-CN" sz="1800" dirty="0">
                <a:latin typeface="微软雅黑" panose="020B0503020204020204" charset="-122"/>
                <a:ea typeface="微软雅黑" panose="020B0503020204020204" charset="-122"/>
                <a:cs typeface="+mn-cs"/>
              </a:rPr>
              <a:t>N”</a:t>
            </a:r>
            <a:r>
              <a:rPr lang="zh-CN" altLang="en-US" sz="1800" dirty="0">
                <a:latin typeface="微软雅黑" panose="020B0503020204020204" charset="-122"/>
                <a:ea typeface="微软雅黑" panose="020B0503020204020204" charset="-122"/>
                <a:cs typeface="+mn-cs"/>
              </a:rPr>
              <a:t>字型进展，通常上肢比下肢明显，下颌、口唇、舌和头部的震颤多在病程后期出现。</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少数病人尤其是高龄病人可不出现震颤。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．肌强直  </a:t>
            </a:r>
            <a:endParaRPr lang="zh-CN" altLang="en-US" sz="1800" b="1" dirty="0">
              <a:solidFill>
                <a:srgbClr val="2E75B6"/>
              </a:solidFill>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多从一侧的上肢或下肢近端开始，逐渐蔓延至远端、对侧和全身的肌肉。</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表现屈肌与伸肌的肌张力同时增高，若被动运动关节阻力均匀一致，似弯曲软铅管，称铅管样强直。</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若肌强直与静止性震颤叠加，可感觉在均匀阻力中有断续的停顿，似转动齿轮，称齿轮样强直。</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185331"/>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3</a:t>
            </a:r>
            <a:r>
              <a:rPr lang="zh-CN" altLang="en-US" sz="1800" b="1" dirty="0">
                <a:solidFill>
                  <a:srgbClr val="2E75B6"/>
                </a:solidFill>
                <a:latin typeface="微软雅黑" panose="020B0503020204020204" charset="-122"/>
                <a:ea typeface="微软雅黑" panose="020B0503020204020204" charset="-122"/>
                <a:cs typeface="+mn-cs"/>
              </a:rPr>
              <a:t>．运动迟缓  </a:t>
            </a:r>
            <a:endParaRPr lang="zh-CN" altLang="en-US" sz="1800" b="1" dirty="0">
              <a:solidFill>
                <a:srgbClr val="2E75B6"/>
              </a:solidFill>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表现为随意运动始动困难、动作缓慢和活动减少，病人翻身、起立、行走、转弯显得笨拙缓慢，穿衣、梳头、刷牙等动作难以完成。</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面肌活动少时，表情呆板，常双眼凝视，瞬目减少，笑容出现和消失减慢，称面具脸。</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书写困难，写字时笔迹颤动或越写越小，称写字过小征。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023957" y="2103437"/>
            <a:ext cx="7138531"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4</a:t>
            </a:r>
            <a:r>
              <a:rPr lang="zh-CN" altLang="en-US" sz="1800" b="1" dirty="0">
                <a:solidFill>
                  <a:srgbClr val="2E75B6"/>
                </a:solidFill>
                <a:latin typeface="微软雅黑" panose="020B0503020204020204" charset="-122"/>
                <a:ea typeface="微软雅黑" panose="020B0503020204020204" charset="-122"/>
                <a:cs typeface="+mn-cs"/>
              </a:rPr>
              <a:t>．姿势步态异常  </a:t>
            </a:r>
            <a:endParaRPr lang="zh-CN" altLang="en-US" sz="1800" b="1" dirty="0">
              <a:solidFill>
                <a:srgbClr val="2E75B6"/>
              </a:solidFill>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由于四肢、躯干和颈部肌强直使病人站立时呈低头屈背、前臂内收、肘关节屈曲、腕关节伸直、髋及膝关节略弯曲的特有姿势。</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行走时启动困难，走路缓慢，上肢摆动消失，步伐碎小，脚几乎不能离地，往往失去重心，越走越快呈前冲状，不能及时停步，称慌张步态。</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graphicFrame>
        <p:nvGraphicFramePr>
          <p:cNvPr id="5" name="内容占位符 409610"/>
          <p:cNvGraphicFramePr/>
          <p:nvPr/>
        </p:nvGraphicFramePr>
        <p:xfrm>
          <a:off x="8525251" y="1829276"/>
          <a:ext cx="2586038" cy="4030662"/>
        </p:xfrm>
        <a:graphic>
          <a:graphicData uri="http://schemas.openxmlformats.org/presentationml/2006/ole">
            <mc:AlternateContent xmlns:mc="http://schemas.openxmlformats.org/markup-compatibility/2006">
              <mc:Choice xmlns:v="urn:schemas-microsoft-com:vml" Requires="v">
                <p:oleObj spid="_x0000_s14341" name="" r:id="rId3" imgW="381000" imgH="594360" progId="Photoshop.Image.7">
                  <p:embed/>
                </p:oleObj>
              </mc:Choice>
              <mc:Fallback>
                <p:oleObj name="" r:id="rId3" imgW="381000" imgH="594360" progId="Photoshop.Image.7">
                  <p:embed/>
                  <p:pic>
                    <p:nvPicPr>
                      <p:cNvPr id="0" name="内容占位符 409610"/>
                      <p:cNvPicPr>
                        <a:picLocks noGrp="1" noChangeArrowheads="1"/>
                      </p:cNvPicPr>
                      <p:nvPr/>
                    </p:nvPicPr>
                    <p:blipFill>
                      <a:blip r:embed="rId4">
                        <a:grayscl/>
                        <a:lum bright="-12000" contrast="24000"/>
                        <a:extLst>
                          <a:ext uri="{28A0092B-C50C-407E-A947-70E740481C1C}">
                            <a14:useLocalDpi xmlns:a14="http://schemas.microsoft.com/office/drawing/2010/main" val="0"/>
                          </a:ext>
                        </a:extLst>
                      </a:blip>
                      <a:srcRect/>
                      <a:stretch>
                        <a:fillRect/>
                      </a:stretch>
                    </p:blipFill>
                    <p:spPr bwMode="auto">
                      <a:xfrm>
                        <a:off x="8525251" y="1829276"/>
                        <a:ext cx="2586038" cy="40306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spd="slow">
    <p:randomBar dir="ver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（二）</a:t>
            </a:r>
            <a:r>
              <a:rPr lang="zh-CN" altLang="en-US" sz="2800" b="1" spc="388" dirty="0">
                <a:ln w="3175">
                  <a:noFill/>
                  <a:prstDash val="dash"/>
                </a:ln>
                <a:solidFill>
                  <a:schemeClr val="bg1"/>
                </a:solidFill>
                <a:latin typeface="微软雅黑" panose="020B0503020204020204" charset="-122"/>
                <a:ea typeface="微软雅黑" panose="020B0503020204020204" charset="-122"/>
              </a:rPr>
              <a:t>临床表现</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36353" y="2006053"/>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1000"/>
              </a:spcBef>
              <a:buNone/>
            </a:pPr>
            <a:r>
              <a:rPr lang="en-US" altLang="zh-CN" sz="1800" b="1" dirty="0">
                <a:solidFill>
                  <a:srgbClr val="2E75B6"/>
                </a:solidFill>
                <a:latin typeface="微软雅黑" panose="020B0503020204020204" charset="-122"/>
                <a:ea typeface="微软雅黑" panose="020B0503020204020204" charset="-122"/>
                <a:cs typeface="+mn-cs"/>
              </a:rPr>
              <a:t>5</a:t>
            </a:r>
            <a:r>
              <a:rPr lang="zh-CN" altLang="en-US" sz="1800" b="1" dirty="0">
                <a:solidFill>
                  <a:srgbClr val="2E75B6"/>
                </a:solidFill>
                <a:latin typeface="微软雅黑" panose="020B0503020204020204" charset="-122"/>
                <a:ea typeface="微软雅黑" panose="020B0503020204020204" charset="-122"/>
                <a:cs typeface="+mn-cs"/>
              </a:rPr>
              <a:t>．其他症状  </a:t>
            </a:r>
            <a:endParaRPr lang="zh-CN" altLang="en-US" sz="1800" b="1" dirty="0">
              <a:solidFill>
                <a:srgbClr val="2E75B6"/>
              </a:solidFill>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以自主神经功能障碍较普遍，如汗液、唾液及皮脂分泌过多，顽固性便秘，直立性低血压。</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部分病人可出现精神症状和认知功能障碍，以情绪不稳、抑郁、视幻觉、记忆减退多见。</a:t>
            </a:r>
            <a:endParaRPr lang="zh-CN" altLang="en-US" sz="1800" dirty="0">
              <a:latin typeface="微软雅黑" panose="020B0503020204020204" charset="-122"/>
              <a:ea typeface="微软雅黑" panose="020B0503020204020204" charset="-122"/>
              <a:cs typeface="+mn-cs"/>
            </a:endParaRPr>
          </a:p>
          <a:p>
            <a:pPr marL="285750" lvl="1" indent="-285750">
              <a:lnSpc>
                <a:spcPct val="150000"/>
              </a:lnSpc>
              <a:spcBef>
                <a:spcPts val="1000"/>
              </a:spcBef>
            </a:pPr>
            <a:r>
              <a:rPr lang="zh-CN" altLang="en-US" sz="1800" dirty="0">
                <a:latin typeface="微软雅黑" panose="020B0503020204020204" charset="-122"/>
                <a:ea typeface="微软雅黑" panose="020B0503020204020204" charset="-122"/>
                <a:cs typeface="+mn-cs"/>
              </a:rPr>
              <a:t>随着病程进展可发生肺部感染、骨折、压疮、抑郁症、痴呆等并发症，影响病人生活质量，并可能威胁病人生命。 </a:t>
            </a: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marL="228600" lvl="1">
              <a:lnSpc>
                <a:spcPct val="150000"/>
              </a:lnSpc>
              <a:spcBef>
                <a:spcPts val="1000"/>
              </a:spcBef>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007215"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（三）</a:t>
            </a:r>
            <a:r>
              <a:rPr lang="zh-CN" altLang="en-US" sz="2800" b="1" spc="388" dirty="0">
                <a:ln w="3175">
                  <a:noFill/>
                  <a:prstDash val="dash"/>
                </a:ln>
                <a:solidFill>
                  <a:schemeClr val="bg1"/>
                </a:solidFill>
                <a:latin typeface="微软雅黑" panose="020B0503020204020204" charset="-122"/>
                <a:ea typeface="微软雅黑" panose="020B0503020204020204" charset="-122"/>
              </a:rPr>
              <a:t>辅助检查</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19575" y="2006053"/>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eaLnBrk="1" hangingPunct="1">
              <a:lnSpc>
                <a:spcPct val="150000"/>
              </a:lnSpc>
              <a:buNone/>
            </a:pPr>
            <a:r>
              <a:rPr lang="en-US" altLang="zh-CN" sz="1800" dirty="0">
                <a:latin typeface="微软雅黑" panose="020B0503020204020204" charset="-122"/>
                <a:ea typeface="微软雅黑" panose="020B0503020204020204" charset="-122"/>
                <a:cs typeface="+mn-cs"/>
              </a:rPr>
              <a:t>1</a:t>
            </a:r>
            <a:r>
              <a:rPr lang="zh-CN" altLang="en-US" sz="1800" dirty="0">
                <a:latin typeface="微软雅黑" panose="020B0503020204020204" charset="-122"/>
                <a:ea typeface="微软雅黑" panose="020B0503020204020204" charset="-122"/>
                <a:cs typeface="+mn-cs"/>
              </a:rPr>
              <a:t>．生化检测  采用高效液相色谱（</a:t>
            </a:r>
            <a:r>
              <a:rPr lang="en-US" altLang="zh-CN" sz="1800" dirty="0">
                <a:latin typeface="微软雅黑" panose="020B0503020204020204" charset="-122"/>
                <a:ea typeface="微软雅黑" panose="020B0503020204020204" charset="-122"/>
                <a:cs typeface="+mn-cs"/>
              </a:rPr>
              <a:t>HPLC</a:t>
            </a:r>
            <a:r>
              <a:rPr lang="zh-CN" altLang="en-US" sz="1800" dirty="0">
                <a:latin typeface="微软雅黑" panose="020B0503020204020204" charset="-122"/>
                <a:ea typeface="微软雅黑" panose="020B0503020204020204" charset="-122"/>
                <a:cs typeface="+mn-cs"/>
              </a:rPr>
              <a:t>）可检出脑脊液中多巴胺代谢产物高香草酸（</a:t>
            </a:r>
            <a:r>
              <a:rPr lang="en-US" altLang="zh-CN" sz="1800" dirty="0">
                <a:latin typeface="微软雅黑" panose="020B0503020204020204" charset="-122"/>
                <a:ea typeface="微软雅黑" panose="020B0503020204020204" charset="-122"/>
                <a:cs typeface="+mn-cs"/>
              </a:rPr>
              <a:t>HVA</a:t>
            </a:r>
            <a:r>
              <a:rPr lang="zh-CN" altLang="en-US" sz="1800" dirty="0">
                <a:latin typeface="微软雅黑" panose="020B0503020204020204" charset="-122"/>
                <a:ea typeface="微软雅黑" panose="020B0503020204020204" charset="-122"/>
                <a:cs typeface="+mn-cs"/>
              </a:rPr>
              <a:t>）水平降低。</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en-US" altLang="zh-CN" sz="1800" dirty="0">
                <a:latin typeface="微软雅黑" panose="020B0503020204020204" charset="-122"/>
                <a:ea typeface="微软雅黑" panose="020B0503020204020204" charset="-122"/>
                <a:cs typeface="+mn-cs"/>
              </a:rPr>
              <a:t>2</a:t>
            </a:r>
            <a:r>
              <a:rPr lang="zh-CN" altLang="en-US" sz="1800" dirty="0">
                <a:latin typeface="微软雅黑" panose="020B0503020204020204" charset="-122"/>
                <a:ea typeface="微软雅黑" panose="020B0503020204020204" charset="-122"/>
                <a:cs typeface="+mn-cs"/>
              </a:rPr>
              <a:t>．基因检测  采用</a:t>
            </a:r>
            <a:r>
              <a:rPr lang="en-US" altLang="zh-CN" sz="1800" dirty="0">
                <a:latin typeface="微软雅黑" panose="020B0503020204020204" charset="-122"/>
                <a:ea typeface="微软雅黑" panose="020B0503020204020204" charset="-122"/>
                <a:cs typeface="+mn-cs"/>
              </a:rPr>
              <a:t>DNA</a:t>
            </a:r>
            <a:r>
              <a:rPr lang="zh-CN" altLang="en-US" sz="1800" dirty="0">
                <a:latin typeface="微软雅黑" panose="020B0503020204020204" charset="-122"/>
                <a:ea typeface="微软雅黑" panose="020B0503020204020204" charset="-122"/>
                <a:cs typeface="+mn-cs"/>
              </a:rPr>
              <a:t>印迹技术、聚合酶链反应技术（</a:t>
            </a:r>
            <a:r>
              <a:rPr lang="en-US" altLang="zh-CN" sz="1800" dirty="0">
                <a:latin typeface="微软雅黑" panose="020B0503020204020204" charset="-122"/>
                <a:ea typeface="微软雅黑" panose="020B0503020204020204" charset="-122"/>
                <a:cs typeface="+mn-cs"/>
              </a:rPr>
              <a:t>PCR</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DNA</a:t>
            </a:r>
            <a:r>
              <a:rPr lang="zh-CN" altLang="en-US" sz="1800" dirty="0">
                <a:latin typeface="微软雅黑" panose="020B0503020204020204" charset="-122"/>
                <a:ea typeface="微软雅黑" panose="020B0503020204020204" charset="-122"/>
                <a:cs typeface="+mn-cs"/>
              </a:rPr>
              <a:t>序列分析等可发现帕金森病易感基因。</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en-US" altLang="zh-CN" sz="1800" dirty="0">
                <a:latin typeface="微软雅黑" panose="020B0503020204020204" charset="-122"/>
                <a:ea typeface="微软雅黑" panose="020B0503020204020204" charset="-122"/>
                <a:cs typeface="+mn-cs"/>
              </a:rPr>
              <a:t>3</a:t>
            </a:r>
            <a:r>
              <a:rPr lang="zh-CN" altLang="en-US" sz="1800" dirty="0">
                <a:latin typeface="微软雅黑" panose="020B0503020204020204" charset="-122"/>
                <a:ea typeface="微软雅黑" panose="020B0503020204020204" charset="-122"/>
                <a:cs typeface="+mn-cs"/>
              </a:rPr>
              <a:t>．功能影像学检测  采用正电子发射计算机断层扫描（</a:t>
            </a:r>
            <a:r>
              <a:rPr lang="en-US" altLang="zh-CN" sz="1800" dirty="0">
                <a:latin typeface="微软雅黑" panose="020B0503020204020204" charset="-122"/>
                <a:ea typeface="微软雅黑" panose="020B0503020204020204" charset="-122"/>
                <a:cs typeface="+mn-cs"/>
              </a:rPr>
              <a:t>PET</a:t>
            </a:r>
            <a:r>
              <a:rPr lang="zh-CN" altLang="en-US" sz="1800" dirty="0">
                <a:latin typeface="微软雅黑" panose="020B0503020204020204" charset="-122"/>
                <a:ea typeface="微软雅黑" panose="020B0503020204020204" charset="-122"/>
                <a:cs typeface="+mn-cs"/>
              </a:rPr>
              <a:t>）、单光子发射计算机断层扫描（</a:t>
            </a:r>
            <a:r>
              <a:rPr lang="en-US" altLang="zh-CN" sz="1800" dirty="0">
                <a:latin typeface="微软雅黑" panose="020B0503020204020204" charset="-122"/>
                <a:ea typeface="微软雅黑" panose="020B0503020204020204" charset="-122"/>
                <a:cs typeface="+mn-cs"/>
              </a:rPr>
              <a:t>SPECT</a:t>
            </a:r>
            <a:r>
              <a:rPr lang="zh-CN" altLang="en-US" sz="1800" dirty="0">
                <a:latin typeface="微软雅黑" panose="020B0503020204020204" charset="-122"/>
                <a:ea typeface="微软雅黑" panose="020B0503020204020204" charset="-122"/>
                <a:cs typeface="+mn-cs"/>
              </a:rPr>
              <a:t>）进行脑功能显像检测。功能影像学检测对</a:t>
            </a:r>
            <a:r>
              <a:rPr lang="en-US" altLang="zh-CN" sz="1800" dirty="0">
                <a:latin typeface="微软雅黑" panose="020B0503020204020204" charset="-122"/>
                <a:ea typeface="微软雅黑" panose="020B0503020204020204" charset="-122"/>
                <a:cs typeface="+mn-cs"/>
              </a:rPr>
              <a:t>PD</a:t>
            </a:r>
            <a:r>
              <a:rPr lang="zh-CN" altLang="en-US" sz="1800" dirty="0">
                <a:latin typeface="微软雅黑" panose="020B0503020204020204" charset="-122"/>
                <a:ea typeface="微软雅黑" panose="020B0503020204020204" charset="-122"/>
                <a:cs typeface="+mn-cs"/>
              </a:rPr>
              <a:t>的早期诊断及监测病情进展有一定价值。 </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r>
              <a:rPr lang="en-US" altLang="zh-CN" sz="1800" dirty="0">
                <a:latin typeface="微软雅黑" panose="020B0503020204020204" charset="-122"/>
                <a:ea typeface="微软雅黑" panose="020B0503020204020204" charset="-122"/>
                <a:cs typeface="+mn-cs"/>
              </a:rPr>
              <a:t>4</a:t>
            </a:r>
            <a:r>
              <a:rPr lang="zh-CN" altLang="en-US" sz="1800" dirty="0">
                <a:latin typeface="微软雅黑" panose="020B0503020204020204" charset="-122"/>
                <a:ea typeface="微软雅黑" panose="020B0503020204020204" charset="-122"/>
                <a:cs typeface="+mn-cs"/>
              </a:rPr>
              <a:t>．颅脑</a:t>
            </a:r>
            <a:r>
              <a:rPr lang="en-US" altLang="zh-CN" sz="1800" dirty="0">
                <a:latin typeface="微软雅黑" panose="020B0503020204020204" charset="-122"/>
                <a:ea typeface="微软雅黑" panose="020B0503020204020204" charset="-122"/>
                <a:cs typeface="+mn-cs"/>
              </a:rPr>
              <a:t>CT</a:t>
            </a:r>
            <a:r>
              <a:rPr lang="zh-CN" altLang="en-US" sz="1800" dirty="0">
                <a:latin typeface="微软雅黑" panose="020B0503020204020204" charset="-122"/>
                <a:ea typeface="微软雅黑" panose="020B0503020204020204" charset="-122"/>
                <a:cs typeface="+mn-cs"/>
              </a:rPr>
              <a:t>、</a:t>
            </a:r>
            <a:r>
              <a:rPr lang="en-US" altLang="zh-CN" sz="1800" dirty="0">
                <a:latin typeface="微软雅黑" panose="020B0503020204020204" charset="-122"/>
                <a:ea typeface="微软雅黑" panose="020B0503020204020204" charset="-122"/>
                <a:cs typeface="+mn-cs"/>
              </a:rPr>
              <a:t>MRI  </a:t>
            </a:r>
            <a:r>
              <a:rPr lang="zh-CN" altLang="en-US" sz="1800" dirty="0">
                <a:latin typeface="微软雅黑" panose="020B0503020204020204" charset="-122"/>
                <a:ea typeface="微软雅黑" panose="020B0503020204020204" charset="-122"/>
                <a:cs typeface="+mn-cs"/>
              </a:rPr>
              <a:t>缺乏特征性改变，可显示脑沟增宽、脑室扩大。</a:t>
            </a: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sym typeface="+mn-ea"/>
              </a:rPr>
              <a:t>（四）诊断</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661520" y="2497719"/>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1800" dirty="0">
                <a:latin typeface="微软雅黑" panose="020B0503020204020204" charset="-122"/>
                <a:ea typeface="微软雅黑" panose="020B0503020204020204" charset="-122"/>
                <a:cs typeface="+mn-cs"/>
              </a:rPr>
              <a:t>       帕金森病的诊断主要依靠病史、临床症状及体征。根据隐袭起病、逐渐进展的特点，单侧受累进而发展至对侧，表现为静止性震颤和行动迟缓，排除非典型帕金森病样症状即可作出临床诊断。对左旋多巴制剂治疗有效则更加支持诊断。</a:t>
            </a: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a:lnSpc>
                <a:spcPct val="150000"/>
              </a:lnSpc>
              <a:buNone/>
            </a:pPr>
            <a:endParaRPr lang="zh-CN" altLang="en-US" sz="1800" dirty="0">
              <a:latin typeface="微软雅黑" panose="020B0503020204020204" charset="-122"/>
              <a:ea typeface="微软雅黑" panose="020B0503020204020204" charset="-122"/>
              <a:cs typeface="+mn-cs"/>
            </a:endParaRPr>
          </a:p>
          <a:p>
            <a:pPr lvl="1">
              <a:lnSpc>
                <a:spcPct val="150000"/>
              </a:lnSpc>
            </a:pPr>
            <a:endParaRPr lang="zh-CN" altLang="en-US" sz="1800" dirty="0">
              <a:latin typeface="微软雅黑" panose="020B0503020204020204" charset="-122"/>
              <a:ea typeface="微软雅黑" panose="020B0503020204020204" charset="-122"/>
              <a:cs typeface="+mn-cs"/>
            </a:endParaRPr>
          </a:p>
          <a:p>
            <a:pPr marL="457200" lvl="1" indent="0" eaLnBrk="1" hangingPunct="1">
              <a:lnSpc>
                <a:spcPct val="150000"/>
              </a:lnSpc>
              <a:buNone/>
            </a:pPr>
            <a:endParaRPr lang="zh-CN" altLang="en-US" sz="1800" dirty="0">
              <a:latin typeface="微软雅黑" panose="020B0503020204020204" charset="-122"/>
              <a:ea typeface="微软雅黑" panose="020B0503020204020204" charset="-122"/>
              <a:cs typeface="+mn-cs"/>
            </a:endParaRPr>
          </a:p>
          <a:p>
            <a:pPr marL="0" lvl="1" indent="0">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a:lnSpc>
                <a:spcPct val="150000"/>
              </a:lnSpc>
            </a:pPr>
            <a:endParaRPr lang="zh-CN" altLang="en-US" sz="1800" dirty="0">
              <a:latin typeface="微软雅黑" panose="020B0503020204020204" charset="-122"/>
              <a:ea typeface="微软雅黑" panose="020B0503020204020204" charset="-122"/>
              <a:cs typeface="+mn-cs"/>
            </a:endParaRPr>
          </a:p>
          <a:p>
            <a:pPr eaLnBrk="1" hangingPunct="1">
              <a:lnSpc>
                <a:spcPct val="150000"/>
              </a:lnSpc>
            </a:pPr>
            <a:endParaRPr lang="zh-CN" altLang="en-US" sz="1800" dirty="0">
              <a:latin typeface="微软雅黑" panose="020B0503020204020204" charset="-122"/>
              <a:ea typeface="微软雅黑" panose="020B0503020204020204" charset="-122"/>
              <a:cs typeface="+mn-cs"/>
            </a:endParaRPr>
          </a:p>
          <a:p>
            <a:pPr marL="0" indent="0" algn="just">
              <a:lnSpc>
                <a:spcPct val="150000"/>
              </a:lnSpc>
              <a:buNone/>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231407" y="97384"/>
            <a:ext cx="21895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kumimoji="0" lang="zh-CN" alt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rPr>
              <a:t>（五）治疗</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sp>
        <p:nvSpPr>
          <p:cNvPr id="6" name="文本占位符 227332"/>
          <p:cNvSpPr txBox="1">
            <a:spLocks noChangeArrowheads="1"/>
          </p:cNvSpPr>
          <p:nvPr/>
        </p:nvSpPr>
        <p:spPr>
          <a:xfrm>
            <a:off x="1653131" y="2006053"/>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治疗原则：提高脑内多巴胺的含量及其作用，降低乙酰胆碱的活力，恢复纹状体内多巴胺与乙酰胆碱递质系统平衡。</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治疗目的：改善或缓解症状，提高生活质量。</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治疗措施：早期鼓励病人进行适度活动和体育锻炼，无需药物治疗；若疾病影响病人的日常生活和工作能力时，适当的药物治疗可不同程度地减轻症状，减少并发症而延长生命。</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药物治疗应坚持“</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low”</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slow”</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的原则，即尽可能地维持低剂量，缓慢增剂量，强调治疗的个体化。</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lvl="1">
              <a:lnSpc>
                <a:spcPct val="150000"/>
              </a:lnSpc>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1" indent="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1"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880844"/>
            <a:ext cx="10870565" cy="5707279"/>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23" name="Title 6"/>
          <p:cNvSpPr txBox="1"/>
          <p:nvPr>
            <p:custDataLst>
              <p:tags r:id="rId2"/>
            </p:custDataLst>
          </p:nvPr>
        </p:nvSpPr>
        <p:spPr>
          <a:xfrm>
            <a:off x="382409" y="0"/>
            <a:ext cx="4075072" cy="6886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1000"/>
              </a:spcBef>
              <a:spcAft>
                <a:spcPts val="0"/>
              </a:spcAft>
              <a:buClrTx/>
              <a:buSzPct val="100000"/>
              <a:buFontTx/>
              <a:buNone/>
              <a:defRPr/>
            </a:pPr>
            <a:r>
              <a:rPr lang="zh-CN" altLang="en-US" sz="2800" b="1" spc="388" dirty="0">
                <a:ln w="3175">
                  <a:noFill/>
                  <a:prstDash val="dash"/>
                </a:ln>
                <a:solidFill>
                  <a:prstClr val="white"/>
                </a:solidFill>
                <a:latin typeface="微软雅黑" panose="020B0503020204020204" charset="-122"/>
                <a:ea typeface="微软雅黑" panose="020B0503020204020204" charset="-122"/>
              </a:rPr>
              <a:t>常用抗帕金森病药物</a:t>
            </a:r>
            <a:r>
              <a:rPr lang="zh-CN" altLang="en-US" sz="4000" dirty="0">
                <a:ea typeface="宋体" panose="02010600030101010101" pitchFamily="2" charset="-122"/>
              </a:rPr>
              <a:t> </a:t>
            </a:r>
            <a:endParaRPr kumimoji="0" lang="en-US" sz="2800" b="1" i="0" u="none" strike="noStrike" kern="1200" cap="none" spc="388" normalizeH="0" baseline="0" noProof="0" dirty="0">
              <a:ln w="3175">
                <a:noFill/>
                <a:prstDash val="dash"/>
              </a:ln>
              <a:solidFill>
                <a:prstClr val="white"/>
              </a:solidFill>
              <a:effectLst/>
              <a:uLnTx/>
              <a:uFillTx/>
              <a:latin typeface="微软雅黑" panose="020B0503020204020204" charset="-122"/>
              <a:ea typeface="微软雅黑" panose="020B0503020204020204" charset="-122"/>
              <a:cs typeface="Segoe UI" panose="020B0502040204020203" pitchFamily="34" charset="0"/>
              <a:sym typeface="+mn-ea"/>
            </a:endParaRPr>
          </a:p>
        </p:txBody>
      </p:sp>
      <p:graphicFrame>
        <p:nvGraphicFramePr>
          <p:cNvPr id="5" name="内容占位符 421941"/>
          <p:cNvGraphicFramePr/>
          <p:nvPr/>
        </p:nvGraphicFramePr>
        <p:xfrm>
          <a:off x="2242351" y="1111140"/>
          <a:ext cx="7542213" cy="5246685"/>
        </p:xfrm>
        <a:graphic>
          <a:graphicData uri="http://schemas.openxmlformats.org/drawingml/2006/table">
            <a:tbl>
              <a:tblPr/>
              <a:tblGrid>
                <a:gridCol w="1687513"/>
                <a:gridCol w="2230437"/>
                <a:gridCol w="2071688"/>
                <a:gridCol w="1552575"/>
              </a:tblGrid>
              <a:tr h="287373">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lgn="ctr">
                        <a:spcBef>
                          <a:spcPct val="0"/>
                        </a:spcBef>
                        <a:buClrTx/>
                        <a:buNone/>
                      </a:pPr>
                      <a:r>
                        <a:rPr lang="zh-CN" altLang="en-US" sz="1200" b="0" dirty="0">
                          <a:solidFill>
                            <a:schemeClr val="tx1"/>
                          </a:solidFill>
                          <a:latin typeface="黑体" panose="02010609060101010101" charset="-122"/>
                          <a:ea typeface="黑体" panose="02010609060101010101" charset="-122"/>
                        </a:rPr>
                        <a:t>类型</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w="25400" cap="flat" cmpd="sng">
                      <a:solidFill>
                        <a:srgbClr val="008000"/>
                      </a:solidFill>
                      <a:prstDash val="solid"/>
                      <a:headEnd type="none" w="med" len="med"/>
                      <a:tailEnd type="none" w="med" len="med"/>
                    </a:lnT>
                    <a:lnB w="127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lgn="ctr">
                        <a:spcBef>
                          <a:spcPct val="0"/>
                        </a:spcBef>
                        <a:buClrTx/>
                        <a:buNone/>
                      </a:pPr>
                      <a:r>
                        <a:rPr lang="zh-CN" altLang="en-US" sz="1200" b="0" dirty="0">
                          <a:solidFill>
                            <a:schemeClr val="tx1"/>
                          </a:solidFill>
                          <a:latin typeface="黑体" panose="02010609060101010101" charset="-122"/>
                          <a:ea typeface="黑体" panose="02010609060101010101" charset="-122"/>
                        </a:rPr>
                        <a:t>药物</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w="25400" cap="flat" cmpd="sng">
                      <a:solidFill>
                        <a:srgbClr val="008000"/>
                      </a:solidFill>
                      <a:prstDash val="solid"/>
                      <a:headEnd type="none" w="med" len="med"/>
                      <a:tailEnd type="none" w="med" len="med"/>
                    </a:lnT>
                    <a:lnB w="127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lgn="ctr">
                        <a:spcBef>
                          <a:spcPct val="0"/>
                        </a:spcBef>
                        <a:buClrTx/>
                        <a:buNone/>
                      </a:pPr>
                      <a:r>
                        <a:rPr lang="zh-CN" altLang="en-US" sz="1200" b="0" dirty="0">
                          <a:solidFill>
                            <a:schemeClr val="tx1"/>
                          </a:solidFill>
                          <a:latin typeface="黑体" panose="02010609060101010101" charset="-122"/>
                          <a:ea typeface="黑体" panose="02010609060101010101" charset="-122"/>
                        </a:rPr>
                        <a:t>不良反应</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w="25400" cap="flat" cmpd="sng">
                      <a:solidFill>
                        <a:srgbClr val="008000"/>
                      </a:solidFill>
                      <a:prstDash val="solid"/>
                      <a:headEnd type="none" w="med" len="med"/>
                      <a:tailEnd type="none" w="med" len="med"/>
                    </a:lnT>
                    <a:lnB w="127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lgn="ctr">
                        <a:spcBef>
                          <a:spcPct val="0"/>
                        </a:spcBef>
                        <a:buClrTx/>
                        <a:buNone/>
                      </a:pPr>
                      <a:r>
                        <a:rPr lang="zh-CN" altLang="en-US" sz="1200" b="0" dirty="0">
                          <a:solidFill>
                            <a:schemeClr val="tx1"/>
                          </a:solidFill>
                          <a:latin typeface="黑体" panose="02010609060101010101" charset="-122"/>
                          <a:ea typeface="黑体" panose="02010609060101010101" charset="-122"/>
                        </a:rPr>
                        <a:t>注意事项</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w="25400" cap="flat" cmpd="sng">
                      <a:solidFill>
                        <a:srgbClr val="008000"/>
                      </a:solidFill>
                      <a:prstDash val="solid"/>
                      <a:headEnd type="none" w="med" len="med"/>
                      <a:tailEnd type="none" w="med" len="med"/>
                    </a:lnT>
                    <a:lnB w="12700" cap="flat" cmpd="sng">
                      <a:solidFill>
                        <a:srgbClr val="008000"/>
                      </a:solidFill>
                      <a:prstDash val="solid"/>
                      <a:headEnd type="none" w="med" len="med"/>
                      <a:tailEnd type="none" w="med" len="med"/>
                    </a:lnB>
                    <a:lnTlToBr>
                      <a:noFill/>
                    </a:lnTlToBr>
                    <a:lnBlToTr>
                      <a:noFill/>
                    </a:lnBlToTr>
                    <a:noFill/>
                  </a:tcPr>
                </a:tc>
              </a:tr>
              <a:tr h="376282">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抗胆碱能药物</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w="12700" cap="flat" cmpd="sng">
                      <a:solidFill>
                        <a:srgbClr val="008000"/>
                      </a:solidFill>
                      <a:prstDash val="solid"/>
                      <a:headEnd type="none" w="med" len="med"/>
                      <a:tailEnd type="none" w="med" len="med"/>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苯海索（</a:t>
                      </a:r>
                      <a:r>
                        <a:rPr lang="en-US" altLang="zh-CN" sz="1200" b="0" err="1">
                          <a:solidFill>
                            <a:schemeClr val="tx1"/>
                          </a:solidFill>
                          <a:latin typeface="黑体" panose="02010609060101010101" charset="-122"/>
                          <a:ea typeface="黑体" panose="02010609060101010101" charset="-122"/>
                        </a:rPr>
                        <a:t>trihexyphenidyl</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w="12700" cap="flat" cmpd="sng">
                      <a:solidFill>
                        <a:srgbClr val="008000"/>
                      </a:solidFill>
                      <a:prstDash val="solid"/>
                      <a:headEnd type="none" w="med" len="med"/>
                      <a:tailEnd type="none" w="med" len="med"/>
                    </a:lnT>
                    <a:lnB>
                      <a:noFill/>
                    </a:lnB>
                    <a:lnTlToBr>
                      <a:noFill/>
                    </a:lnTlToBr>
                    <a:lnBlToTr>
                      <a:noFill/>
                    </a:lnBlToTr>
                    <a:noFill/>
                  </a:tcPr>
                </a:tc>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口干、便秘、尿潴留、瞳孔扩大、视力模糊</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w="12700" cap="flat" cmpd="sng">
                      <a:solidFill>
                        <a:srgbClr val="008000"/>
                      </a:solidFill>
                      <a:prstDash val="solid"/>
                      <a:headEnd type="none" w="med" len="med"/>
                      <a:tailEnd type="none" w="med" len="med"/>
                    </a:lnT>
                    <a:lnB>
                      <a:noFill/>
                    </a:lnB>
                    <a:lnTlToBr>
                      <a:noFill/>
                    </a:lnTlToBr>
                    <a:lnBlToTr>
                      <a:noFill/>
                    </a:lnBlToTr>
                    <a:noFill/>
                  </a:tcPr>
                </a:tc>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青光眼及前列腺肥大者禁用</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w="12700" cap="flat" cmpd="sng">
                      <a:solidFill>
                        <a:srgbClr val="008000"/>
                      </a:solidFill>
                      <a:prstDash val="solid"/>
                      <a:headEnd type="none" w="med" len="med"/>
                      <a:tailEnd type="none" w="med" len="med"/>
                    </a:lnT>
                    <a:lnB>
                      <a:noFill/>
                    </a:lnB>
                    <a:lnTlToBr>
                      <a:noFill/>
                    </a:lnTlToBr>
                    <a:lnBlToTr>
                      <a:noFill/>
                    </a:lnBlToTr>
                    <a:noFill/>
                  </a:tcPr>
                </a:tc>
              </a:tr>
              <a:tr h="27435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开马君（</a:t>
                      </a:r>
                      <a:r>
                        <a:rPr lang="en-US" altLang="zh-CN" sz="1200" b="0" err="1">
                          <a:solidFill>
                            <a:schemeClr val="tx1"/>
                          </a:solidFill>
                          <a:latin typeface="黑体" panose="02010609060101010101" charset="-122"/>
                          <a:ea typeface="黑体" panose="02010609060101010101" charset="-122"/>
                        </a:rPr>
                        <a:t>kemadrin</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tc>
                <a:tc vMerge="1">
                  <a:tcPr>
                    <a:lnR cap="flat">
                      <a:noFill/>
                    </a:lnR>
                  </a:tcPr>
                </a:tc>
              </a:tr>
              <a:tr h="37628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苯扎托品</a:t>
                      </a:r>
                      <a:r>
                        <a:rPr lang="zh-CN" altLang="es-GT" sz="1200" b="0" dirty="0">
                          <a:solidFill>
                            <a:schemeClr val="tx1"/>
                          </a:solidFill>
                          <a:latin typeface="黑体" panose="02010609060101010101" charset="-122"/>
                          <a:ea typeface="黑体" panose="02010609060101010101" charset="-122"/>
                        </a:rPr>
                        <a:t>（</a:t>
                      </a:r>
                      <a:r>
                        <a:rPr lang="es-GT" altLang="zh-CN" sz="1200" b="0" dirty="0">
                          <a:solidFill>
                            <a:schemeClr val="tx1"/>
                          </a:solidFill>
                          <a:latin typeface="黑体" panose="02010609060101010101" charset="-122"/>
                          <a:ea typeface="黑体" panose="02010609060101010101" charset="-122"/>
                        </a:rPr>
                        <a:t>benztropinum</a:t>
                      </a:r>
                      <a:r>
                        <a:rPr lang="zh-CN" altLang="es-GT" sz="1200" b="0" dirty="0">
                          <a:solidFill>
                            <a:schemeClr val="tx1"/>
                          </a:solidFill>
                          <a:latin typeface="黑体" panose="02010609060101010101" charset="-122"/>
                          <a:ea typeface="黑体" panose="02010609060101010101" charset="-122"/>
                        </a:rPr>
                        <a:t>）</a:t>
                      </a:r>
                      <a:endParaRPr lang="zh-CN" altLang="es-GT"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tc>
                <a:tc vMerge="1">
                  <a:tcPr>
                    <a:lnR cap="flat">
                      <a:noFill/>
                    </a:lnR>
                  </a:tcPr>
                </a:tc>
              </a:tr>
              <a:tr h="1005962">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多巴胺能药</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左旋多巴（</a:t>
                      </a:r>
                      <a:r>
                        <a:rPr lang="en-US" altLang="zh-CN" sz="1200" b="0">
                          <a:solidFill>
                            <a:schemeClr val="tx1"/>
                          </a:solidFill>
                          <a:latin typeface="黑体" panose="02010609060101010101" charset="-122"/>
                          <a:ea typeface="黑体" panose="02010609060101010101" charset="-122"/>
                        </a:rPr>
                        <a:t>L-dopa</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胃肠道反应、失眠、幻觉等精神症状、体位性低血压、心律失常及不自主运动等；“开关”现象；“剂末”效应等</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狭角型青光眼、精神病病人禁用</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a:noFill/>
                    </a:lnT>
                    <a:lnB>
                      <a:noFill/>
                    </a:lnB>
                    <a:lnTlToBr>
                      <a:noFill/>
                    </a:lnTlToBr>
                    <a:lnBlToTr>
                      <a:noFill/>
                    </a:lnBlToTr>
                    <a:noFill/>
                  </a:tcPr>
                </a:tc>
              </a:tr>
              <a:tr h="27435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美多芭（</a:t>
                      </a:r>
                      <a:r>
                        <a:rPr lang="es-GT" altLang="zh-CN" sz="1200" b="0" dirty="0">
                          <a:solidFill>
                            <a:schemeClr val="tx1"/>
                          </a:solidFill>
                          <a:latin typeface="黑体" panose="02010609060101010101" charset="-122"/>
                          <a:ea typeface="黑体" panose="02010609060101010101" charset="-122"/>
                        </a:rPr>
                        <a:t>madopar</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rowSpan="2">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与左旋多巴类似，相对轻微</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lnR cap="flat">
                      <a:noFill/>
                    </a:lnR>
                  </a:tcPr>
                </a:tc>
              </a:tr>
              <a:tr h="27435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帕金宁（</a:t>
                      </a:r>
                      <a:r>
                        <a:rPr lang="en-US" altLang="zh-CN" sz="1200" b="0" err="1">
                          <a:solidFill>
                            <a:schemeClr val="tx1"/>
                          </a:solidFill>
                          <a:latin typeface="黑体" panose="02010609060101010101" charset="-122"/>
                          <a:ea typeface="黑体" panose="02010609060101010101" charset="-122"/>
                        </a:rPr>
                        <a:t>sinemet</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tc>
                <a:tc vMerge="1">
                  <a:tcPr>
                    <a:lnR cap="flat">
                      <a:noFill/>
                    </a:lnR>
                  </a:tcPr>
                </a:tc>
              </a:tr>
              <a:tr h="274353">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多巴胺受体激动剂</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培高利特（</a:t>
                      </a:r>
                      <a:r>
                        <a:rPr lang="en-US" altLang="zh-CN" sz="1200" b="0" dirty="0">
                          <a:solidFill>
                            <a:schemeClr val="tx1"/>
                          </a:solidFill>
                          <a:latin typeface="黑体" panose="02010609060101010101" charset="-122"/>
                          <a:ea typeface="黑体" panose="02010609060101010101" charset="-122"/>
                        </a:rPr>
                        <a:t>pergolide</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恶心、呕吐、头晕、幻觉、不自主运动、体位性低血压、嗜睡等</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rowSpan="3">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精神病病人禁用 </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a:noFill/>
                    </a:lnT>
                    <a:lnB>
                      <a:noFill/>
                    </a:lnB>
                    <a:lnTlToBr>
                      <a:noFill/>
                    </a:lnTlToBr>
                    <a:lnBlToTr>
                      <a:noFill/>
                    </a:lnBlToTr>
                    <a:noFill/>
                  </a:tcPr>
                </a:tc>
              </a:tr>
              <a:tr h="27435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溴隐亭（</a:t>
                      </a:r>
                      <a:r>
                        <a:rPr lang="en-US" altLang="zh-CN" sz="1200" b="0" err="1">
                          <a:solidFill>
                            <a:schemeClr val="tx1"/>
                          </a:solidFill>
                          <a:latin typeface="黑体" panose="02010609060101010101" charset="-122"/>
                          <a:ea typeface="黑体" panose="02010609060101010101" charset="-122"/>
                        </a:rPr>
                        <a:t>bromocriptine</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tc>
                <a:tc vMerge="1">
                  <a:tcPr>
                    <a:lnR cap="flat">
                      <a:noFill/>
                    </a:lnR>
                  </a:tcPr>
                </a:tc>
              </a:tr>
              <a:tr h="274353">
                <a:tc vMerge="1">
                  <a:tcPr>
                    <a:lnL cap="flat">
                      <a:noFill/>
                    </a:ln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麦角乙脲（</a:t>
                      </a:r>
                      <a:r>
                        <a:rPr lang="en-US" altLang="zh-CN" sz="1200" b="0" err="1">
                          <a:solidFill>
                            <a:schemeClr val="tx1"/>
                          </a:solidFill>
                          <a:latin typeface="黑体" panose="02010609060101010101" charset="-122"/>
                          <a:ea typeface="黑体" panose="02010609060101010101" charset="-122"/>
                        </a:rPr>
                        <a:t>lisuride</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vMerge="1">
                  <a:tcPr/>
                </a:tc>
                <a:tc vMerge="1">
                  <a:tcPr>
                    <a:lnR cap="flat">
                      <a:noFill/>
                    </a:lnR>
                  </a:tcPr>
                </a:tc>
              </a:tr>
              <a:tr h="457255">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单胺氧化酶抑制剂</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司来吉兰（</a:t>
                      </a:r>
                      <a:r>
                        <a:rPr lang="en-US" altLang="zh-CN" sz="1200" b="0" err="1">
                          <a:solidFill>
                            <a:schemeClr val="tx1"/>
                          </a:solidFill>
                          <a:latin typeface="黑体" panose="02010609060101010101" charset="-122"/>
                          <a:ea typeface="黑体" panose="02010609060101010101" charset="-122"/>
                        </a:rPr>
                        <a:t>selegiline</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恶心、心律失常、精神症状、骨骼肌不适感</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胃溃疡病人慎用</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a:noFill/>
                    </a:lnT>
                    <a:lnB>
                      <a:noFill/>
                    </a:lnB>
                    <a:lnTlToBr>
                      <a:noFill/>
                    </a:lnTlToBr>
                    <a:lnBlToTr>
                      <a:noFill/>
                    </a:lnBlToTr>
                    <a:noFill/>
                  </a:tcPr>
                </a:tc>
              </a:tr>
              <a:tr h="640157">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儿茶酚氧位甲基转移酶抑制剂</a:t>
                      </a:r>
                      <a:endParaRPr lang="zh-CN" altLang="en-US" sz="1200" b="0" dirty="0">
                        <a:solidFill>
                          <a:schemeClr val="tx1"/>
                        </a:solidFill>
                        <a:latin typeface="黑体" panose="02010609060101010101" charset="-122"/>
                        <a:ea typeface="黑体" panose="02010609060101010101" charset="-122"/>
                      </a:endParaRPr>
                    </a:p>
                  </a:txBody>
                  <a:tcPr marT="45726" marB="45726" anchor="ctr">
                    <a:lnL cap="flat">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托卡朋</a:t>
                      </a:r>
                      <a:r>
                        <a:rPr lang="zh-CN" altLang="es-GT" sz="1200" b="0" dirty="0">
                          <a:solidFill>
                            <a:schemeClr val="tx1"/>
                          </a:solidFill>
                          <a:latin typeface="黑体" panose="02010609060101010101" charset="-122"/>
                          <a:ea typeface="黑体" panose="02010609060101010101" charset="-122"/>
                        </a:rPr>
                        <a:t>（</a:t>
                      </a:r>
                      <a:r>
                        <a:rPr lang="es-GT" altLang="zh-CN" sz="1200" b="0" dirty="0">
                          <a:solidFill>
                            <a:schemeClr val="tx1"/>
                          </a:solidFill>
                          <a:latin typeface="黑体" panose="02010609060101010101" charset="-122"/>
                          <a:ea typeface="黑体" panose="02010609060101010101" charset="-122"/>
                        </a:rPr>
                        <a:t>tolcapone</a:t>
                      </a:r>
                      <a:r>
                        <a:rPr lang="zh-CN" altLang="es-GT" sz="1200" b="0" dirty="0">
                          <a:solidFill>
                            <a:schemeClr val="tx1"/>
                          </a:solidFill>
                          <a:latin typeface="黑体" panose="02010609060101010101" charset="-122"/>
                          <a:ea typeface="黑体" panose="02010609060101010101" charset="-122"/>
                        </a:rPr>
                        <a:t>）</a:t>
                      </a:r>
                      <a:endParaRPr lang="zh-CN" altLang="es-GT"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运动障碍、恶心、睡眠障碍、厌食、腹泻、转氨酶升高</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a:noFill/>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肝损害病人慎用</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a:noFill/>
                    </a:lnT>
                    <a:lnB>
                      <a:noFill/>
                    </a:lnB>
                    <a:lnTlToBr>
                      <a:noFill/>
                    </a:lnTlToBr>
                    <a:lnBlToTr>
                      <a:noFill/>
                    </a:lnBlToTr>
                    <a:noFill/>
                  </a:tcPr>
                </a:tc>
              </a:tr>
              <a:tr h="457255">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marL="0" lvl="0" indent="0">
                        <a:buNone/>
                      </a:pPr>
                      <a:endParaRPr lang="zh-CN" altLang="en-US" sz="1200" dirty="0">
                        <a:latin typeface="黑体" panose="02010609060101010101" charset="-122"/>
                        <a:ea typeface="黑体" panose="02010609060101010101" charset="-122"/>
                      </a:endParaRPr>
                    </a:p>
                  </a:txBody>
                  <a:tcPr marT="45726" marB="45726" anchor="ctr">
                    <a:lnL cap="flat">
                      <a:noFill/>
                    </a:lnL>
                    <a:lnR>
                      <a:noFill/>
                    </a:lnR>
                    <a:lnT>
                      <a:noFill/>
                    </a:lnT>
                    <a:lnB w="254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金刚烷胺（</a:t>
                      </a:r>
                      <a:r>
                        <a:rPr lang="en-US" altLang="zh-CN" sz="1200" b="0" err="1">
                          <a:solidFill>
                            <a:schemeClr val="tx1"/>
                          </a:solidFill>
                          <a:latin typeface="黑体" panose="02010609060101010101" charset="-122"/>
                          <a:ea typeface="黑体" panose="02010609060101010101" charset="-122"/>
                        </a:rPr>
                        <a:t>amantadine</a:t>
                      </a:r>
                      <a:r>
                        <a:rPr lang="zh-CN" altLang="en-US" sz="1200" b="0" dirty="0">
                          <a:solidFill>
                            <a:schemeClr val="tx1"/>
                          </a:solidFill>
                          <a:latin typeface="黑体" panose="02010609060101010101" charset="-122"/>
                          <a:ea typeface="黑体" panose="02010609060101010101" charset="-122"/>
                        </a:rPr>
                        <a:t>）</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w="254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下肢网状青斑、踝部水肿、抑郁、食欲减退等</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a:noFill/>
                    </a:lnR>
                    <a:lnT>
                      <a:noFill/>
                    </a:lnT>
                    <a:lnB w="25400" cap="flat" cmpd="sng">
                      <a:solidFill>
                        <a:srgbClr val="008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rgbClr val="365B93"/>
                        </a:buClr>
                        <a:buFont typeface="Arial" panose="020B0604020202020204" pitchFamily="34" charset="0"/>
                        <a:buChar char="•"/>
                        <a:defRPr sz="2400" b="1">
                          <a:solidFill>
                            <a:srgbClr val="26515F"/>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Arial" panose="020B0604020202020204" pitchFamily="34" charset="0"/>
                        <a:buChar char="•"/>
                        <a:defRPr sz="2000">
                          <a:solidFill>
                            <a:srgbClr val="26515F"/>
                          </a:solidFill>
                          <a:latin typeface="Arial" panose="020B0604020202020204" pitchFamily="34" charset="0"/>
                        </a:defRPr>
                      </a:lvl2pPr>
                      <a:lvl3pPr marL="1143000" lvl="2" indent="-228600" algn="l" rtl="0" eaLnBrk="0" fontAlgn="base" hangingPunct="0">
                        <a:spcBef>
                          <a:spcPct val="20000"/>
                        </a:spcBef>
                        <a:spcAft>
                          <a:spcPct val="0"/>
                        </a:spcAft>
                        <a:buClr>
                          <a:schemeClr val="tx1"/>
                        </a:buClr>
                        <a:buFont typeface="Arial" panose="020B0604020202020204" pitchFamily="34" charset="0"/>
                        <a:buChar char="•"/>
                        <a:defRPr sz="2000">
                          <a:solidFill>
                            <a:srgbClr val="26515F"/>
                          </a:solidFill>
                          <a:latin typeface="Arial" panose="020B0604020202020204" pitchFamily="3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rgbClr val="26515F"/>
                          </a:solidFill>
                          <a:latin typeface="Arial" panose="020B0604020202020204" pitchFamily="34" charset="0"/>
                        </a:defRPr>
                      </a:lvl5pPr>
                    </a:lstStyle>
                    <a:p>
                      <a:pPr lvl="0">
                        <a:spcBef>
                          <a:spcPct val="0"/>
                        </a:spcBef>
                        <a:buClrTx/>
                        <a:buNone/>
                      </a:pPr>
                      <a:r>
                        <a:rPr lang="zh-CN" altLang="en-US" sz="1200" b="0" dirty="0">
                          <a:solidFill>
                            <a:schemeClr val="tx1"/>
                          </a:solidFill>
                          <a:latin typeface="黑体" panose="02010609060101010101" charset="-122"/>
                          <a:ea typeface="黑体" panose="02010609060101010101" charset="-122"/>
                        </a:rPr>
                        <a:t>肾功能不全、癫痫、胃溃疡慎用</a:t>
                      </a:r>
                      <a:endParaRPr lang="zh-CN" altLang="en-US" sz="1200" b="0" dirty="0">
                        <a:solidFill>
                          <a:schemeClr val="tx1"/>
                        </a:solidFill>
                        <a:latin typeface="黑体" panose="02010609060101010101" charset="-122"/>
                        <a:ea typeface="黑体" panose="02010609060101010101" charset="-122"/>
                      </a:endParaRPr>
                    </a:p>
                  </a:txBody>
                  <a:tcPr marT="45726" marB="45726" anchor="ctr">
                    <a:lnL>
                      <a:noFill/>
                    </a:lnL>
                    <a:lnR cap="flat">
                      <a:noFill/>
                    </a:lnR>
                    <a:lnT>
                      <a:noFill/>
                    </a:lnT>
                    <a:lnB w="25400" cap="flat" cmpd="sng">
                      <a:solidFill>
                        <a:srgbClr val="008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randomBar dir="vert"/>
  </p:transition>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799694"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rPr>
              <a:t>（一）脑血管疾病的分类 </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6" name="文本占位符 227332"/>
          <p:cNvSpPr txBox="1">
            <a:spLocks noChangeArrowheads="1"/>
          </p:cNvSpPr>
          <p:nvPr/>
        </p:nvSpPr>
        <p:spPr>
          <a:xfrm>
            <a:off x="1745410" y="2588002"/>
            <a:ext cx="8573050"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06400" algn="just">
              <a:lnSpc>
                <a:spcPct val="150000"/>
              </a:lnSpc>
            </a:pPr>
            <a:r>
              <a:rPr lang="zh-CN" altLang="en-US" sz="1800" dirty="0">
                <a:latin typeface="微软雅黑" panose="020B0503020204020204" charset="-122"/>
                <a:ea typeface="微软雅黑" panose="020B0503020204020204" charset="-122"/>
                <a:cs typeface="+mn-cs"/>
              </a:rPr>
              <a:t>根据神经功能缺失症状持续时间，将不足</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小时者称为短暂性脑缺血发作，超过</a:t>
            </a:r>
            <a:r>
              <a:rPr lang="en-US" altLang="zh-CN" sz="1800" dirty="0">
                <a:latin typeface="微软雅黑" panose="020B0503020204020204" charset="-122"/>
                <a:ea typeface="微软雅黑" panose="020B0503020204020204" charset="-122"/>
                <a:cs typeface="+mn-cs"/>
              </a:rPr>
              <a:t>24</a:t>
            </a:r>
            <a:r>
              <a:rPr lang="zh-CN" altLang="en-US" sz="1800" dirty="0">
                <a:latin typeface="微软雅黑" panose="020B0503020204020204" charset="-122"/>
                <a:ea typeface="微软雅黑" panose="020B0503020204020204" charset="-122"/>
                <a:cs typeface="+mn-cs"/>
              </a:rPr>
              <a:t>小时者称为脑卒中。</a:t>
            </a:r>
            <a:endParaRPr lang="zh-CN" altLang="en-US" sz="1800" dirty="0">
              <a:latin typeface="微软雅黑" panose="020B0503020204020204" charset="-122"/>
              <a:ea typeface="微软雅黑" panose="020B0503020204020204" charset="-122"/>
              <a:cs typeface="+mn-cs"/>
            </a:endParaRPr>
          </a:p>
          <a:p>
            <a:pPr marL="0" indent="406400" algn="just">
              <a:lnSpc>
                <a:spcPct val="150000"/>
              </a:lnSpc>
            </a:pPr>
            <a:r>
              <a:rPr lang="zh-CN" altLang="en-US" sz="1800" dirty="0">
                <a:latin typeface="微软雅黑" panose="020B0503020204020204" charset="-122"/>
                <a:ea typeface="微软雅黑" panose="020B0503020204020204" charset="-122"/>
                <a:cs typeface="+mn-cs"/>
              </a:rPr>
              <a:t>根据发病机制脑卒中又分为缺血性卒中和出血性卒中。前者又称为脑梗死，包括脑血栓形成和脑栓塞；后者包括脑出血和蛛网膜下腔出血。 </a:t>
            </a:r>
            <a:endParaRPr lang="zh-CN" altLang="en-US" sz="1800" dirty="0">
              <a:latin typeface="微软雅黑" panose="020B0503020204020204" charset="-122"/>
              <a:ea typeface="微软雅黑" panose="020B0503020204020204" charset="-122"/>
              <a:cs typeface="+mn-cs"/>
            </a:endParaRPr>
          </a:p>
          <a:p>
            <a:pPr marL="0" indent="406400" algn="just">
              <a:lnSpc>
                <a:spcPct val="150000"/>
              </a:lnSpc>
            </a:pPr>
            <a:endParaRPr lang="en-US" altLang="zh-CN"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390864"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00000"/>
              </a:lnSpc>
              <a:spcBef>
                <a:spcPts val="1000"/>
              </a:spcBef>
              <a:buSzPct val="100000"/>
            </a:pPr>
            <a:r>
              <a:rPr lang="zh-CN" altLang="en-US" sz="2800" b="1" spc="388" dirty="0">
                <a:ln w="3175">
                  <a:noFill/>
                  <a:prstDash val="dash"/>
                </a:ln>
                <a:solidFill>
                  <a:schemeClr val="bg1"/>
                </a:solidFill>
                <a:latin typeface="微软雅黑" panose="020B0503020204020204" charset="-122"/>
                <a:ea typeface="微软雅黑" panose="020B0503020204020204" charset="-122"/>
              </a:rPr>
              <a:t>我国脑血管疾病的分类 </a:t>
            </a:r>
            <a:endParaRPr lang="zh-CN" altLang="en-US" sz="2800" b="1" spc="388" dirty="0">
              <a:ln w="3175">
                <a:noFill/>
                <a:prstDash val="dash"/>
              </a:ln>
              <a:solidFill>
                <a:schemeClr val="bg1"/>
              </a:solidFill>
              <a:latin typeface="微软雅黑" panose="020B0503020204020204" charset="-122"/>
              <a:ea typeface="微软雅黑" panose="020B0503020204020204" charset="-122"/>
            </a:endParaRPr>
          </a:p>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rPr>
              <a:t> </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graphicFrame>
        <p:nvGraphicFramePr>
          <p:cNvPr id="7" name="内容占位符 229423"/>
          <p:cNvGraphicFramePr/>
          <p:nvPr/>
        </p:nvGraphicFramePr>
        <p:xfrm>
          <a:off x="1755791" y="1976788"/>
          <a:ext cx="7848600" cy="3778060"/>
        </p:xfrm>
        <a:graphic>
          <a:graphicData uri="http://schemas.openxmlformats.org/drawingml/2006/table">
            <a:tbl>
              <a:tblPr/>
              <a:tblGrid>
                <a:gridCol w="3771900"/>
                <a:gridCol w="4076700"/>
              </a:tblGrid>
              <a:tr h="3778060">
                <a:tc>
                  <a:txBody>
                    <a:bodyPr/>
                    <a:lstStyle/>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Ⅰ</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．短暂性脑缺血发作</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1</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．颈动脉系统</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2</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．椎</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基底动脉系统</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Ⅱ</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．脑卒中</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1</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．蛛网膜下腔出血</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2</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．脑出血</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3</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．脑梗死</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1</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）动脉粥样硬化性血栓性脑梗死</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2</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）脑栓塞</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3</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）腔隙性梗死</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4</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）出血性脑梗死</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40005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5</a:t>
                      </a:r>
                      <a:r>
                        <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）无症状性梗死</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T="45717" marB="45717" horzOverflow="overflow">
                    <a:lnL>
                      <a:noFill/>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6</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）其他</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a:t>
                      </a:r>
                      <a:r>
                        <a:rPr kumimoji="0" lang="en-US" altLang="zh-CN"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7</a:t>
                      </a:r>
                      <a:r>
                        <a:rPr kumimoji="0" lang="zh-CN" altLang="en-US" sz="1800" b="0" i="0" u="none" strike="noStrike" cap="none" normalizeH="0" baseline="0" dirty="0">
                          <a:ln>
                            <a:noFill/>
                          </a:ln>
                          <a:solidFill>
                            <a:srgbClr val="000000"/>
                          </a:solidFill>
                          <a:effectLst/>
                          <a:latin typeface="微软雅黑" panose="020B0503020204020204" charset="-122"/>
                          <a:ea typeface="微软雅黑" panose="020B0503020204020204" charset="-122"/>
                          <a:cs typeface="Times New Roman" panose="02020603050405020304" pitchFamily="18" charset="0"/>
                        </a:rPr>
                        <a:t>）原因不明</a:t>
                      </a:r>
                      <a:endParaRPr kumimoji="0" lang="zh-CN" altLang="en-US" sz="18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Ⅲ</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．椎</a:t>
                      </a: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基底动脉供血不足</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Ⅳ</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．脑血管性痴呆</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Ⅴ</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．高血压脑病</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Ⅵ</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．颅内动脉瘤</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Ⅶ</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．颅内血管畸形</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Ⅷ</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．脑动脉炎</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Ⅸ</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．其他动脉疾病</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Ⅹ</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．颅内静脉病、静脉窦及脑静脉血栓形成</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p>
                      <a:pPr marL="342900" marR="0" lvl="0" indent="26670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Ⅺ</a:t>
                      </a:r>
                      <a:r>
                        <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．颅外段动静脉疾病</a:t>
                      </a:r>
                      <a:endParaRPr kumimoji="0" lang="zh-CN" altLang="en-US" sz="1800" b="0" i="0" u="none" strike="noStrike" cap="none" normalizeH="0" baseline="0" dirty="0">
                        <a:ln>
                          <a:noFill/>
                        </a:ln>
                        <a:solidFill>
                          <a:srgbClr val="FF0000"/>
                        </a:solidFill>
                        <a:effectLst/>
                        <a:latin typeface="微软雅黑" panose="020B0503020204020204" charset="-122"/>
                        <a:ea typeface="微软雅黑" panose="020B0503020204020204" charset="-122"/>
                      </a:endParaRPr>
                    </a:p>
                  </a:txBody>
                  <a:tcPr marT="45717" marB="45717" horzOverflow="overflow">
                    <a:lnL w="12700" cap="flat" cmpd="sng" algn="ctr">
                      <a:solidFill>
                        <a:srgbClr val="008000"/>
                      </a:solidFill>
                      <a:prstDash val="solid"/>
                      <a:round/>
                      <a:headEnd type="none" w="med" len="med"/>
                      <a:tailEnd type="none" w="med" len="med"/>
                    </a:lnL>
                    <a:lnR>
                      <a:noFill/>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416045" cy="1063112"/>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00000"/>
              </a:lnSpc>
              <a:spcBef>
                <a:spcPts val="1000"/>
              </a:spcBef>
              <a:buSzPct val="100000"/>
            </a:pPr>
            <a:r>
              <a:rPr lang="zh-CN" altLang="en-US" sz="2800" b="1" spc="388" dirty="0">
                <a:ln w="3175">
                  <a:noFill/>
                  <a:prstDash val="dash"/>
                </a:ln>
                <a:solidFill>
                  <a:schemeClr val="bg1"/>
                </a:solidFill>
                <a:latin typeface="微软雅黑" panose="020B0503020204020204" charset="-122"/>
                <a:ea typeface="微软雅黑" panose="020B0503020204020204" charset="-122"/>
              </a:rPr>
              <a:t>（二）脑卒中病因</a:t>
            </a:r>
            <a:endParaRPr lang="zh-CN" altLang="en-US" sz="2800" b="1" spc="388" dirty="0">
              <a:ln w="3175">
                <a:noFill/>
                <a:prstDash val="dash"/>
              </a:ln>
              <a:solidFill>
                <a:schemeClr val="bg1"/>
              </a:solidFill>
              <a:latin typeface="微软雅黑" panose="020B0503020204020204" charset="-122"/>
              <a:ea typeface="微软雅黑" panose="020B0503020204020204" charset="-122"/>
            </a:endParaRPr>
          </a:p>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latin typeface="微软雅黑" panose="020B0503020204020204" charset="-122"/>
                <a:ea typeface="微软雅黑" panose="020B0503020204020204" charset="-122"/>
              </a:rPr>
              <a:t> </a:t>
            </a:r>
            <a:endParaRPr lang="en-US" sz="2800" b="1" spc="388" dirty="0">
              <a:ln w="3175">
                <a:noFill/>
                <a:prstDash val="dash"/>
              </a:ln>
              <a:solidFill>
                <a:schemeClr val="bg1"/>
              </a:solidFill>
              <a:latin typeface="微软雅黑" panose="020B0503020204020204" charset="-122"/>
              <a:ea typeface="微软雅黑" panose="020B0503020204020204" charset="-122"/>
              <a:sym typeface="+mn-ea"/>
            </a:endParaRPr>
          </a:p>
        </p:txBody>
      </p:sp>
      <p:sp>
        <p:nvSpPr>
          <p:cNvPr id="5" name="文本占位符 230415"/>
          <p:cNvSpPr txBox="1">
            <a:spLocks noChangeArrowheads="1"/>
          </p:cNvSpPr>
          <p:nvPr/>
        </p:nvSpPr>
        <p:spPr>
          <a:xfrm>
            <a:off x="1124126" y="1774156"/>
            <a:ext cx="9583722" cy="475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altLang="zh-CN" sz="1800" dirty="0">
                <a:latin typeface="微软雅黑" panose="020B0503020204020204" charset="-122"/>
                <a:ea typeface="微软雅黑" panose="020B0503020204020204" charset="-122"/>
                <a:cs typeface="+mn-cs"/>
              </a:rPr>
              <a:t>1.</a:t>
            </a:r>
            <a:r>
              <a:rPr lang="zh-CN" altLang="en-US" sz="1800" b="1" dirty="0">
                <a:solidFill>
                  <a:srgbClr val="2E75B6"/>
                </a:solidFill>
                <a:latin typeface="微软雅黑" panose="020B0503020204020204" charset="-122"/>
                <a:ea typeface="微软雅黑" panose="020B0503020204020204" charset="-122"/>
                <a:cs typeface="+mn-cs"/>
              </a:rPr>
              <a:t>血管壁病变  </a:t>
            </a:r>
            <a:r>
              <a:rPr lang="zh-CN" altLang="en-US" sz="1800" dirty="0">
                <a:latin typeface="微软雅黑" panose="020B0503020204020204" charset="-122"/>
                <a:ea typeface="微软雅黑" panose="020B0503020204020204" charset="-122"/>
                <a:cs typeface="+mn-cs"/>
              </a:rPr>
              <a:t>动脉粥样硬化最常见，其次为动脉炎</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为结缔组织病、钩端螺旋体、	结核、梅毒等所致</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、先天性血管病</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如动脉瘤、血管畸形和先天性血管狭窄</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、外伤、颅脑手术、插入导管和穿刺导致的血管损伤等。</a:t>
            </a:r>
            <a:endParaRPr lang="en-US" altLang="zh-CN" sz="1800" dirty="0">
              <a:latin typeface="微软雅黑" panose="020B0503020204020204" charset="-122"/>
              <a:ea typeface="微软雅黑" panose="020B0503020204020204" charset="-122"/>
              <a:cs typeface="+mn-cs"/>
            </a:endParaRPr>
          </a:p>
          <a:p>
            <a:pPr marL="0" indent="0" algn="just">
              <a:lnSpc>
                <a:spcPct val="150000"/>
              </a:lnSpc>
              <a:buNone/>
            </a:pPr>
            <a:r>
              <a:rPr lang="en-US" altLang="zh-CN" sz="1800" dirty="0">
                <a:latin typeface="微软雅黑" panose="020B0503020204020204" charset="-122"/>
                <a:ea typeface="微软雅黑" panose="020B0503020204020204" charset="-122"/>
                <a:cs typeface="+mn-cs"/>
              </a:rPr>
              <a:t>2.</a:t>
            </a:r>
            <a:r>
              <a:rPr lang="zh-CN" altLang="en-US" sz="1800" b="1" dirty="0">
                <a:solidFill>
                  <a:srgbClr val="2E75B6"/>
                </a:solidFill>
                <a:latin typeface="微软雅黑" panose="020B0503020204020204" charset="-122"/>
                <a:ea typeface="微软雅黑" panose="020B0503020204020204" charset="-122"/>
                <a:cs typeface="+mn-cs"/>
              </a:rPr>
              <a:t>心脏病和血流动力学改变  </a:t>
            </a:r>
            <a:r>
              <a:rPr lang="zh-CN" altLang="en-US" sz="1800" dirty="0">
                <a:latin typeface="微软雅黑" panose="020B0503020204020204" charset="-122"/>
                <a:ea typeface="微软雅黑" panose="020B0503020204020204" charset="-122"/>
                <a:cs typeface="+mn-cs"/>
              </a:rPr>
              <a:t>如高血压、低血压或血压急骤波动、心功能障碍、心律失常</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尤其是心房纤颤</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等。</a:t>
            </a:r>
            <a:endParaRPr lang="en-US" altLang="zh-CN" sz="1800" dirty="0">
              <a:latin typeface="微软雅黑" panose="020B0503020204020204" charset="-122"/>
              <a:ea typeface="微软雅黑" panose="020B0503020204020204" charset="-122"/>
              <a:cs typeface="+mn-cs"/>
            </a:endParaRPr>
          </a:p>
          <a:p>
            <a:pPr marL="0" indent="0" algn="just">
              <a:lnSpc>
                <a:spcPct val="150000"/>
              </a:lnSpc>
              <a:buNone/>
            </a:pPr>
            <a:r>
              <a:rPr lang="en-US" altLang="zh-CN" sz="1800" dirty="0">
                <a:latin typeface="微软雅黑" panose="020B0503020204020204" charset="-122"/>
                <a:ea typeface="微软雅黑" panose="020B0503020204020204" charset="-122"/>
                <a:cs typeface="+mn-cs"/>
              </a:rPr>
              <a:t>3.</a:t>
            </a:r>
            <a:r>
              <a:rPr lang="zh-CN" altLang="en-US" sz="1800" b="1" dirty="0">
                <a:solidFill>
                  <a:srgbClr val="2E75B6"/>
                </a:solidFill>
                <a:latin typeface="微软雅黑" panose="020B0503020204020204" charset="-122"/>
                <a:ea typeface="微软雅黑" panose="020B0503020204020204" charset="-122"/>
                <a:cs typeface="+mn-cs"/>
              </a:rPr>
              <a:t>血液成分和血液流变学改变  </a:t>
            </a:r>
            <a:r>
              <a:rPr lang="zh-CN" altLang="en-US" sz="1800" dirty="0">
                <a:latin typeface="微软雅黑" panose="020B0503020204020204" charset="-122"/>
                <a:ea typeface="微软雅黑" panose="020B0503020204020204" charset="-122"/>
                <a:cs typeface="+mn-cs"/>
              </a:rPr>
              <a:t>如白血病、严重贫血、红细胞增多症、口服避孕药、血液黏滞度异常</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如脱水</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等。</a:t>
            </a:r>
            <a:endParaRPr lang="en-US" altLang="zh-CN" sz="1800" dirty="0">
              <a:latin typeface="微软雅黑" panose="020B0503020204020204" charset="-122"/>
              <a:ea typeface="微软雅黑" panose="020B0503020204020204" charset="-122"/>
              <a:cs typeface="+mn-cs"/>
            </a:endParaRPr>
          </a:p>
          <a:p>
            <a:pPr marL="0" indent="0" algn="just">
              <a:lnSpc>
                <a:spcPct val="150000"/>
              </a:lnSpc>
              <a:buNone/>
            </a:pPr>
            <a:r>
              <a:rPr lang="en-US" altLang="zh-CN" sz="1800" dirty="0">
                <a:latin typeface="微软雅黑" panose="020B0503020204020204" charset="-122"/>
                <a:ea typeface="微软雅黑" panose="020B0503020204020204" charset="-122"/>
                <a:cs typeface="+mn-cs"/>
              </a:rPr>
              <a:t>4.</a:t>
            </a:r>
            <a:r>
              <a:rPr lang="zh-CN" altLang="en-US" sz="1800" b="1" dirty="0">
                <a:solidFill>
                  <a:srgbClr val="2E75B6"/>
                </a:solidFill>
                <a:latin typeface="微软雅黑" panose="020B0503020204020204" charset="-122"/>
                <a:ea typeface="微软雅黑" panose="020B0503020204020204" charset="-122"/>
                <a:cs typeface="+mn-cs"/>
              </a:rPr>
              <a:t>其他因素各种栓子  </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如空气、脂肪、癌细胞和寄生虫等</a:t>
            </a:r>
            <a:r>
              <a:rPr lang="en-US" altLang="zh-CN" sz="1800" dirty="0">
                <a:latin typeface="微软雅黑" panose="020B0503020204020204" charset="-122"/>
                <a:ea typeface="微软雅黑" panose="020B0503020204020204" charset="-122"/>
                <a:cs typeface="+mn-cs"/>
              </a:rPr>
              <a:t>)</a:t>
            </a:r>
            <a:r>
              <a:rPr lang="zh-CN" altLang="en-US" sz="1800" dirty="0">
                <a:latin typeface="微软雅黑" panose="020B0503020204020204" charset="-122"/>
                <a:ea typeface="微软雅黑" panose="020B0503020204020204" charset="-122"/>
                <a:cs typeface="+mn-cs"/>
              </a:rPr>
              <a:t>引起的脑栓塞、脑血管痉挛、受压和外伤等。尚有部分脑卒中病因不明。</a:t>
            </a: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a:p>
            <a:pPr marL="0" lvl="1" indent="0" algn="just">
              <a:lnSpc>
                <a:spcPct val="150000"/>
              </a:lnSpc>
              <a:spcBef>
                <a:spcPts val="1000"/>
              </a:spcBef>
              <a:buNone/>
            </a:pPr>
            <a:endParaRPr lang="zh-CN" altLang="en-US" sz="1800" dirty="0">
              <a:latin typeface="微软雅黑" panose="020B0503020204020204" charset="-122"/>
              <a:ea typeface="微软雅黑" panose="020B0503020204020204" charset="-122"/>
              <a:cs typeface="+mn-cs"/>
            </a:endParaRPr>
          </a:p>
        </p:txBody>
      </p:sp>
    </p:spTree>
  </p:cSld>
  <p:clrMapOvr>
    <a:masterClrMapping/>
  </p:clrMapOvr>
  <p:transition spd="slow">
    <p:randomBar dir="vert"/>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8738</Words>
  <Application>WPS 演示</Application>
  <PresentationFormat>宽屏</PresentationFormat>
  <Paragraphs>799</Paragraphs>
  <Slides>69</Slides>
  <Notes>1</Notes>
  <HiddenSlides>0</HiddenSlides>
  <MMClips>1</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3</vt:i4>
      </vt:variant>
      <vt:variant>
        <vt:lpstr>幻灯片标题</vt:lpstr>
      </vt:variant>
      <vt:variant>
        <vt:i4>69</vt:i4>
      </vt:variant>
    </vt:vector>
  </HeadingPairs>
  <TitlesOfParts>
    <vt:vector size="84" baseType="lpstr">
      <vt:lpstr>Arial</vt:lpstr>
      <vt:lpstr>宋体</vt:lpstr>
      <vt:lpstr>Wingdings</vt:lpstr>
      <vt:lpstr>黑体</vt:lpstr>
      <vt:lpstr>微软雅黑</vt:lpstr>
      <vt:lpstr>Segoe UI</vt:lpstr>
      <vt:lpstr>隶书</vt:lpstr>
      <vt:lpstr>Times New Roman</vt:lpstr>
      <vt:lpstr>华文行楷</vt:lpstr>
      <vt:lpstr>Arial Unicode MS</vt:lpstr>
      <vt:lpstr>Office 主题</vt:lpstr>
      <vt:lpstr>Office 主题​​</vt:lpstr>
      <vt:lpstr>MS_ClipArt_Gallery.2</vt:lpstr>
      <vt:lpstr>Word.Picture.8</vt:lpstr>
      <vt:lpstr>Photoshop.Image.7</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Administrator</cp:lastModifiedBy>
  <cp:revision>274</cp:revision>
  <dcterms:created xsi:type="dcterms:W3CDTF">2019-11-11T13:37:00Z</dcterms:created>
  <dcterms:modified xsi:type="dcterms:W3CDTF">2025-09-08T02:20:41Z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F47900CFCF14428F81F766D8B14004F0</vt:lpwstr>
  </property>
</Properties>
</file>